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689" r:id="rId2"/>
    <p:sldId id="971" r:id="rId3"/>
    <p:sldId id="294" r:id="rId4"/>
    <p:sldId id="690" r:id="rId5"/>
    <p:sldId id="692" r:id="rId6"/>
    <p:sldId id="972" r:id="rId7"/>
    <p:sldId id="965" r:id="rId8"/>
    <p:sldId id="964" r:id="rId9"/>
    <p:sldId id="381" r:id="rId10"/>
    <p:sldId id="311" r:id="rId11"/>
    <p:sldId id="966" r:id="rId12"/>
    <p:sldId id="922" r:id="rId13"/>
    <p:sldId id="783" r:id="rId14"/>
    <p:sldId id="921" r:id="rId15"/>
    <p:sldId id="967" r:id="rId16"/>
    <p:sldId id="969" r:id="rId17"/>
    <p:sldId id="968" r:id="rId18"/>
    <p:sldId id="974" r:id="rId19"/>
    <p:sldId id="920" r:id="rId20"/>
    <p:sldId id="416" r:id="rId21"/>
    <p:sldId id="932" r:id="rId22"/>
    <p:sldId id="939" r:id="rId23"/>
    <p:sldId id="973" r:id="rId24"/>
    <p:sldId id="938" r:id="rId25"/>
    <p:sldId id="588" r:id="rId26"/>
    <p:sldId id="940" r:id="rId27"/>
    <p:sldId id="753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引言" id="{9D687CBB-5479-4EB9-A92B-D8A6E4FB552F}">
          <p14:sldIdLst>
            <p14:sldId id="689"/>
            <p14:sldId id="971"/>
            <p14:sldId id="294"/>
          </p14:sldIdLst>
        </p14:section>
        <p14:section name="项目背景" id="{1249759B-2685-474C-89C2-13CA75153F8C}">
          <p14:sldIdLst>
            <p14:sldId id="690"/>
            <p14:sldId id="692"/>
            <p14:sldId id="972"/>
            <p14:sldId id="965"/>
          </p14:sldIdLst>
        </p14:section>
        <p14:section name="项目目标" id="{156BF370-98C4-4233-A4FA-1DE5D2760731}">
          <p14:sldIdLst>
            <p14:sldId id="964"/>
            <p14:sldId id="381"/>
          </p14:sldIdLst>
        </p14:section>
        <p14:section name="设计实现" id="{CA37382D-3C60-48BE-ADCC-20F669DC7CC2}">
          <p14:sldIdLst>
            <p14:sldId id="311"/>
            <p14:sldId id="966"/>
            <p14:sldId id="922"/>
            <p14:sldId id="783"/>
            <p14:sldId id="921"/>
            <p14:sldId id="967"/>
            <p14:sldId id="969"/>
            <p14:sldId id="968"/>
            <p14:sldId id="974"/>
            <p14:sldId id="920"/>
          </p14:sldIdLst>
        </p14:section>
        <p14:section name="项目测试" id="{741EB16F-4873-4CD5-8FCA-8B4366ADB3AE}">
          <p14:sldIdLst>
            <p14:sldId id="416"/>
            <p14:sldId id="932"/>
            <p14:sldId id="939"/>
            <p14:sldId id="973"/>
            <p14:sldId id="938"/>
          </p14:sldIdLst>
        </p14:section>
        <p14:section name="总结与展望" id="{37BAFCE2-5C35-4556-9254-181AB5CD59D7}">
          <p14:sldIdLst>
            <p14:sldId id="588"/>
            <p14:sldId id="940"/>
          </p14:sldIdLst>
        </p14:section>
        <p14:section name="结束" id="{76C0840F-107B-4CDC-9295-92D5551FE10B}">
          <p14:sldIdLst>
            <p14:sldId id="7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于 伯淳" initials="于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6BF"/>
    <a:srgbClr val="022873"/>
    <a:srgbClr val="07F2B0"/>
    <a:srgbClr val="1D50A2"/>
    <a:srgbClr val="DE5F49"/>
    <a:srgbClr val="3C76E2"/>
    <a:srgbClr val="DEF0F9"/>
    <a:srgbClr val="D1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5519" autoAdjust="0"/>
  </p:normalViewPr>
  <p:slideViewPr>
    <p:cSldViewPr snapToGrid="0">
      <p:cViewPr varScale="1">
        <p:scale>
          <a:sx n="110" d="100"/>
          <a:sy n="110" d="100"/>
        </p:scale>
        <p:origin x="17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A4295-B070-46F3-B15F-D4E196C5EB95}" type="datetimeFigureOut">
              <a:rPr lang="zh-CN" altLang="en-US" smtClean="0"/>
              <a:t>2025/8/17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DFC15-3355-469B-85D3-7BD4F7D9FC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8D2B0-3EBF-A81F-6192-99C7DB2F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ABC97D-DFC3-BCFC-EE38-B856CCA60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8591FB-8861-4126-3733-4B52100B2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627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E4424-F525-6FF1-25C8-FB78D2875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A56E27-3725-596A-F10B-FE0E6B401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4AE1FC-254F-3679-075F-D32F0CE6F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619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669C6-3D15-CFE9-79FD-8E29C7E1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173068-E9A4-F101-0754-1DF505D87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AAB748-E5DF-C062-19CB-432652BD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1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DBDB5-E24A-A1BF-1C2F-7D929025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9F28E8-5ADC-B751-E40B-D6E561F71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1D119F-F25D-4CA0-F12D-E0338A26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094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18EE-7535-DDEE-8564-796E363A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E646DB-3289-5F18-7E13-5A0BEC5BF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51DEF3-F760-99DD-BD6E-A8B7137D9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280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857DB-04A0-88E5-4115-C9950B259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D98310-142A-EE00-C363-332C7C10E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562A5A-64F9-7428-9A02-C1BE29E57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817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18229-B981-C8C9-FF6B-920A58CF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291BDB-6E40-82D1-133D-D51C1C63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CC0CB0-AD9D-A04F-FD18-F9C55B90C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465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21232-A38D-1A2A-A9A3-C221D515E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FC186D-DD11-BD4F-6F9C-C3AA01E0A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B806DB-339A-D0FB-73D3-50CBD404B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73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CE78A-79B9-8749-F52F-A716B08D0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8F9B06-387A-6C70-0C32-2EF066FCC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C9688-76B5-B9C8-701C-AF8A79182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321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4C1FD-1D3A-AFC5-8674-4A80E2FA1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9E67A7-4A6C-1532-72A9-D4A2A28BA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F3EBE9-750F-80CB-ED78-EEC08BBA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00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4F21-4D77-43D5-81A5-2C827B8679A7}" type="datetime1">
              <a:rPr lang="zh-CN" altLang="en-US" smtClean="0"/>
              <a:t>2025/8/17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1475720" y="65868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C3F3-897E-44E4-9BD4-3E6A1CD90B4B}" type="datetime1">
              <a:rPr lang="zh-CN" altLang="en-US" smtClean="0"/>
              <a:t>2025/8/17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导航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3220720" cy="6858000"/>
          </a:xfrm>
          <a:prstGeom prst="rect">
            <a:avLst/>
          </a:prstGeom>
          <a:gradFill>
            <a:gsLst>
              <a:gs pos="0">
                <a:srgbClr val="D1E6F3"/>
              </a:gs>
              <a:gs pos="100000">
                <a:srgbClr val="DEF0F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0"/>
          </p:nvPr>
        </p:nvSpPr>
        <p:spPr>
          <a:xfrm>
            <a:off x="295275" y="528638"/>
            <a:ext cx="2214563" cy="583088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449E5-BCFC-43B8-9298-C792E301F5DA}" type="slidenum">
              <a:rPr lang="zh-CN" altLang="en-US" smtClean="0"/>
              <a:t>‹#›</a:t>
            </a:fld>
            <a:r>
              <a:rPr lang="en-US" altLang="zh-CN" dirty="0"/>
              <a:t>/114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328E2-7D99-4FDE-B9B2-57203E0F95C5}" type="datetime1">
              <a:rPr lang="zh-CN" altLang="en-US" smtClean="0"/>
              <a:t>2025/8/17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>
            <a:off x="11185864" y="6489577"/>
            <a:ext cx="926237" cy="23189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  </a:t>
            </a:r>
            <a:fld id="{495449E5-BCFC-43B8-9298-C792E301F5DA}" type="slidenum">
              <a:rPr lang="zh-CN" altLang="en-US" sz="1200" smtClean="0"/>
              <a:t>‹#›</a:t>
            </a:fld>
            <a:r>
              <a:rPr lang="en-US" altLang="zh-CN" sz="1200" dirty="0"/>
              <a:t> /25</a:t>
            </a:r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ctrTitle"/>
          </p:nvPr>
        </p:nvSpPr>
        <p:spPr>
          <a:xfrm>
            <a:off x="1524000" y="1485469"/>
            <a:ext cx="9046128" cy="824534"/>
          </a:xfrm>
        </p:spPr>
        <p:txBody>
          <a:bodyPr>
            <a:normAutofit/>
          </a:bodyPr>
          <a:lstStyle/>
          <a:p>
            <a:r>
              <a:rPr lang="en-US" altLang="zh-CN" sz="48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endParaRPr lang="en-US" altLang="zh-CN" sz="4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1475699" y="2104198"/>
            <a:ext cx="9241872" cy="1560352"/>
          </a:xfrm>
        </p:spPr>
        <p:txBody>
          <a:bodyPr>
            <a:normAutofit/>
          </a:bodyPr>
          <a:lstStyle/>
          <a:p>
            <a:pPr algn="ctr"/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加速的高性能用户态文件系统</a:t>
            </a:r>
            <a:endParaRPr sz="2745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形 17" descr="功能区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1296" y="381594"/>
            <a:ext cx="914400" cy="914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/>
          <a:srcRect t="29956" r="-277"/>
          <a:stretch>
            <a:fillRect/>
          </a:stretch>
        </p:blipFill>
        <p:spPr>
          <a:xfrm>
            <a:off x="286304" y="252136"/>
            <a:ext cx="5288915" cy="11733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99945" y="3629660"/>
            <a:ext cx="799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proj289-High-performance-user-mode-file-system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46880" y="4342765"/>
            <a:ext cx="509397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队伍名称：</a:t>
            </a:r>
            <a:r>
              <a:rPr lang="en-US" altLang="zh-CN" sz="2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FastPoke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队伍成员：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许辰涛、冯可逸、赵胜杰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校内导师：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夏文、李诗逸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校外导师：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郑昱笙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55325" y="6308090"/>
            <a:ext cx="1336675" cy="5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74975" y="184150"/>
            <a:ext cx="5005705" cy="66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3.1 FUSE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架构介绍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08D225-8D52-C8E4-C4C8-066203202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975" y="896158"/>
            <a:ext cx="7562715" cy="3646154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5E13767D-C087-67EA-F998-D9A3C9035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511" y="4658489"/>
            <a:ext cx="3461658" cy="142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频繁的内核态和用户态切换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共享队列造成的锁争用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缺乏并行和本地缓存机制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ADF6-F130-15B5-4C44-A35BDE99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A67324-7AFB-1195-1D83-FBC21552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343" y="994543"/>
            <a:ext cx="7738202" cy="5505822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9E271498-01B5-261E-F790-04D08B3D0E77}"/>
              </a:ext>
            </a:extLst>
          </p:cNvPr>
          <p:cNvSpPr txBox="1"/>
          <p:nvPr/>
        </p:nvSpPr>
        <p:spPr>
          <a:xfrm>
            <a:off x="2974975" y="184150"/>
            <a:ext cx="5005705" cy="66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use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总体架构</a:t>
            </a: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795B7AA0-C932-8CCA-D261-4322AD3D6DA4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E75D5EA0-B4BD-3B6F-6644-C78C793D54BF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8D6A5943-9476-0303-3C46-73D07BA29011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2712AEFB-9621-921C-03B0-D7021DB14E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8E5E2DCF-C23C-BDBB-4860-391C27CF7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1D24979D-7387-8571-999E-32EB9AF74B61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65A8BC49-915A-9F30-77D5-3B9F6F978483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1BB724-8E9A-CF6F-0347-DCC1C9A647F9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F77268-F8FF-3B2A-414B-E819A1ABCB31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51691DF2-7E38-6BB9-0078-EC7C810C9E5F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8BA76C40-B96B-A862-928C-87E9CEDD3F62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6310FFA-7334-A1D3-B572-0A684346FD1C}"/>
              </a:ext>
            </a:extLst>
          </p:cNvPr>
          <p:cNvCxnSpPr>
            <a:cxnSpLocks/>
          </p:cNvCxnSpPr>
          <p:nvPr/>
        </p:nvCxnSpPr>
        <p:spPr>
          <a:xfrm flipV="1">
            <a:off x="8389500" y="2555774"/>
            <a:ext cx="1591294" cy="181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ACFC896-4258-EAAE-3D65-4C88B985877A}"/>
              </a:ext>
            </a:extLst>
          </p:cNvPr>
          <p:cNvSpPr txBox="1"/>
          <p:nvPr/>
        </p:nvSpPr>
        <p:spPr>
          <a:xfrm>
            <a:off x="9497101" y="1964803"/>
            <a:ext cx="247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回退机制</a:t>
            </a:r>
            <a:br>
              <a:rPr lang="en-US" altLang="zh-CN" sz="1600" b="1" dirty="0"/>
            </a:br>
            <a:r>
              <a:rPr lang="zh-CN" altLang="en-US" sz="1600" b="1" dirty="0"/>
              <a:t>保障系统完整性和正确性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AE029D7-D05E-C27F-1482-2C3E85142AC6}"/>
              </a:ext>
            </a:extLst>
          </p:cNvPr>
          <p:cNvCxnSpPr>
            <a:cxnSpLocks/>
          </p:cNvCxnSpPr>
          <p:nvPr/>
        </p:nvCxnSpPr>
        <p:spPr>
          <a:xfrm flipH="1" flipV="1">
            <a:off x="6192565" y="1514104"/>
            <a:ext cx="730332" cy="1680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E1431F2-CD7A-0695-BF69-DB78D474EEB6}"/>
              </a:ext>
            </a:extLst>
          </p:cNvPr>
          <p:cNvSpPr txBox="1"/>
          <p:nvPr/>
        </p:nvSpPr>
        <p:spPr>
          <a:xfrm>
            <a:off x="4131480" y="1130315"/>
            <a:ext cx="247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保留</a:t>
            </a:r>
            <a:r>
              <a:rPr lang="en-US" altLang="zh-CN" sz="1600" b="1" dirty="0"/>
              <a:t>FUSE</a:t>
            </a:r>
            <a:r>
              <a:rPr lang="zh-CN" altLang="en-US" sz="1600" b="1" dirty="0"/>
              <a:t>原来的工作逻辑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B3EF9FE-C0E3-1D5D-7C6F-0CA3A22D2AB2}"/>
              </a:ext>
            </a:extLst>
          </p:cNvPr>
          <p:cNvCxnSpPr>
            <a:cxnSpLocks/>
          </p:cNvCxnSpPr>
          <p:nvPr/>
        </p:nvCxnSpPr>
        <p:spPr>
          <a:xfrm flipV="1">
            <a:off x="8739822" y="1618558"/>
            <a:ext cx="1027215" cy="64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4AB7A81-9DB4-E177-156F-D5EB7684DD8F}"/>
              </a:ext>
            </a:extLst>
          </p:cNvPr>
          <p:cNvSpPr txBox="1"/>
          <p:nvPr/>
        </p:nvSpPr>
        <p:spPr>
          <a:xfrm>
            <a:off x="9682480" y="994543"/>
            <a:ext cx="2173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保留</a:t>
            </a:r>
            <a:r>
              <a:rPr lang="en-US" altLang="zh-CN" sz="1600" b="1" dirty="0"/>
              <a:t>FUSE</a:t>
            </a:r>
            <a:r>
              <a:rPr lang="zh-CN" altLang="en-US" sz="1600" b="1" dirty="0"/>
              <a:t>原来的接口</a:t>
            </a:r>
            <a:endParaRPr lang="en-US" altLang="zh-CN" sz="1600" b="1" dirty="0"/>
          </a:p>
          <a:p>
            <a:r>
              <a:rPr lang="zh-CN" altLang="en-US" sz="1600" b="1" dirty="0"/>
              <a:t>完全兼容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1DF22DF-9788-8B17-0D0B-0B7345B63085}"/>
              </a:ext>
            </a:extLst>
          </p:cNvPr>
          <p:cNvCxnSpPr>
            <a:cxnSpLocks/>
          </p:cNvCxnSpPr>
          <p:nvPr/>
        </p:nvCxnSpPr>
        <p:spPr>
          <a:xfrm flipV="1">
            <a:off x="9143583" y="3140549"/>
            <a:ext cx="686074" cy="1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EBE6646-28D1-8172-DC33-E5CFDE9B529E}"/>
              </a:ext>
            </a:extLst>
          </p:cNvPr>
          <p:cNvSpPr txBox="1"/>
          <p:nvPr/>
        </p:nvSpPr>
        <p:spPr>
          <a:xfrm>
            <a:off x="9865919" y="2746416"/>
            <a:ext cx="185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eBPF</a:t>
            </a:r>
            <a:r>
              <a:rPr lang="zh-CN" altLang="en-US" sz="1600" b="1" dirty="0"/>
              <a:t>程序挂载点</a:t>
            </a:r>
            <a:br>
              <a:rPr lang="en-US" altLang="zh-CN" sz="1600" b="1" dirty="0"/>
            </a:br>
            <a:r>
              <a:rPr lang="zh-CN" altLang="en-US" sz="1600" b="1" dirty="0"/>
              <a:t>实现</a:t>
            </a:r>
            <a:r>
              <a:rPr lang="en-US" altLang="zh-CN" sz="1600" b="1" dirty="0"/>
              <a:t>FUSE</a:t>
            </a:r>
            <a:r>
              <a:rPr lang="zh-CN" altLang="en-US" sz="1600" b="1" dirty="0"/>
              <a:t>请求绕过路径和负载监控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72D254C-1D4D-9F59-429E-600E18A79EE7}"/>
              </a:ext>
            </a:extLst>
          </p:cNvPr>
          <p:cNvCxnSpPr>
            <a:cxnSpLocks/>
          </p:cNvCxnSpPr>
          <p:nvPr/>
        </p:nvCxnSpPr>
        <p:spPr>
          <a:xfrm flipV="1">
            <a:off x="8389500" y="3919204"/>
            <a:ext cx="1440157" cy="19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9960559-D754-75BD-4980-79036F207526}"/>
              </a:ext>
            </a:extLst>
          </p:cNvPr>
          <p:cNvSpPr txBox="1"/>
          <p:nvPr/>
        </p:nvSpPr>
        <p:spPr>
          <a:xfrm>
            <a:off x="9829657" y="3722872"/>
            <a:ext cx="247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eBPF</a:t>
            </a:r>
            <a:r>
              <a:rPr lang="zh-CN" altLang="en-US" sz="1600" b="1" dirty="0"/>
              <a:t>快速处理通道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6134BFC-832E-A2CA-C24B-9FD6C578002A}"/>
              </a:ext>
            </a:extLst>
          </p:cNvPr>
          <p:cNvCxnSpPr>
            <a:cxnSpLocks/>
          </p:cNvCxnSpPr>
          <p:nvPr/>
        </p:nvCxnSpPr>
        <p:spPr>
          <a:xfrm flipH="1" flipV="1">
            <a:off x="6109437" y="1540373"/>
            <a:ext cx="265216" cy="319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7396965-12B8-FE4E-98B2-9B56BE15804C}"/>
              </a:ext>
            </a:extLst>
          </p:cNvPr>
          <p:cNvCxnSpPr>
            <a:cxnSpLocks/>
          </p:cNvCxnSpPr>
          <p:nvPr/>
        </p:nvCxnSpPr>
        <p:spPr>
          <a:xfrm flipV="1">
            <a:off x="9682480" y="5324179"/>
            <a:ext cx="577383" cy="24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FA66AC2-5DCF-9F90-0EBB-B7AEF4EDBC45}"/>
              </a:ext>
            </a:extLst>
          </p:cNvPr>
          <p:cNvSpPr txBox="1"/>
          <p:nvPr/>
        </p:nvSpPr>
        <p:spPr>
          <a:xfrm>
            <a:off x="10259863" y="4690700"/>
            <a:ext cx="152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为每个内核设置环形管道</a:t>
            </a:r>
            <a:endParaRPr lang="en-US" altLang="zh-CN" sz="1600" b="1" dirty="0"/>
          </a:p>
          <a:p>
            <a:r>
              <a:rPr lang="zh-CN" altLang="en-US" sz="1600" b="1" dirty="0"/>
              <a:t>避免锁争用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8C789BD-8A00-3774-F777-C642E41DBA84}"/>
              </a:ext>
            </a:extLst>
          </p:cNvPr>
          <p:cNvCxnSpPr>
            <a:cxnSpLocks/>
          </p:cNvCxnSpPr>
          <p:nvPr/>
        </p:nvCxnSpPr>
        <p:spPr>
          <a:xfrm>
            <a:off x="8935765" y="4198114"/>
            <a:ext cx="1061231" cy="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ED24E3D4-4A6A-FCFF-16DB-8793F454938D}"/>
              </a:ext>
            </a:extLst>
          </p:cNvPr>
          <p:cNvSpPr txBox="1"/>
          <p:nvPr/>
        </p:nvSpPr>
        <p:spPr>
          <a:xfrm>
            <a:off x="10036920" y="4061426"/>
            <a:ext cx="1524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通过负载情况进行均衡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2BA262-0FB1-5A64-3676-436801DD2DEE}"/>
              </a:ext>
            </a:extLst>
          </p:cNvPr>
          <p:cNvSpPr txBox="1"/>
          <p:nvPr/>
        </p:nvSpPr>
        <p:spPr>
          <a:xfrm>
            <a:off x="4370690" y="6300810"/>
            <a:ext cx="247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设备端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内核段 智能调度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B9D39F1-3C82-1981-60E6-4C8E04D348DF}"/>
              </a:ext>
            </a:extLst>
          </p:cNvPr>
          <p:cNvCxnSpPr>
            <a:cxnSpLocks/>
          </p:cNvCxnSpPr>
          <p:nvPr/>
        </p:nvCxnSpPr>
        <p:spPr>
          <a:xfrm>
            <a:off x="4901878" y="4872942"/>
            <a:ext cx="358816" cy="138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9441F63-8A89-B335-42AE-85418A23C497}"/>
              </a:ext>
            </a:extLst>
          </p:cNvPr>
          <p:cNvCxnSpPr>
            <a:cxnSpLocks/>
          </p:cNvCxnSpPr>
          <p:nvPr/>
        </p:nvCxnSpPr>
        <p:spPr>
          <a:xfrm flipH="1">
            <a:off x="5411165" y="4198114"/>
            <a:ext cx="185194" cy="205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D672F5D-791C-4AD2-9624-0B374A24F1AA}"/>
              </a:ext>
            </a:extLst>
          </p:cNvPr>
          <p:cNvSpPr txBox="1"/>
          <p:nvPr/>
        </p:nvSpPr>
        <p:spPr>
          <a:xfrm>
            <a:off x="2554161" y="4366101"/>
            <a:ext cx="145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仿真实现的存算一体设备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A553E11-3C48-94F0-0094-85D5A70319C2}"/>
              </a:ext>
            </a:extLst>
          </p:cNvPr>
          <p:cNvCxnSpPr>
            <a:cxnSpLocks/>
          </p:cNvCxnSpPr>
          <p:nvPr/>
        </p:nvCxnSpPr>
        <p:spPr>
          <a:xfrm>
            <a:off x="3249543" y="4950876"/>
            <a:ext cx="298782" cy="56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41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74975" y="184150"/>
            <a:ext cx="5005705" cy="66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总体架构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823865" y="1494124"/>
            <a:ext cx="8644994" cy="3731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内核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模块拓展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en-US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对内核进行修改和拓展，实现相关功能和接口供用户态部使用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，设计相关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helper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用户态绕过模块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尝试在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函数中直接处理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请求并返回，避免用户态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/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内核态的平凡切换。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多核优化模块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：针对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内核驱动，将原本的请求处理队列改为更合理的环形管道模式，避免严重的锁争用。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负载监控和请求调度模块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：通过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实现对请求处理队列的负载监控，根据当前负载情况实行请求调度。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273748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内核模块拓展设计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89984" y="1079348"/>
            <a:ext cx="4166525" cy="1884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职责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内核模块中插入新的逻辑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在内核中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挂载和调用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设计并实现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helper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98A9C8-7EF1-FC48-9AF5-0373EF6DD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41230"/>
            <a:ext cx="5418798" cy="3992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273748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用户态绕过模块设计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737485" y="1179195"/>
            <a:ext cx="73069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职责</a:t>
            </a: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尝试在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函数中直接处理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请求并返回</a:t>
            </a:r>
            <a:endParaRPr lang="zh-CN" altLang="x-none" sz="2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737485" y="1988559"/>
            <a:ext cx="9129395" cy="1705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元数据请求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inode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、目录、权限、路径等相关操作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FUSE I/O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：涉及文件内容的直接读写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：将文件元数据，文件数据存入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，实现数据的缓存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程序实现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：尝试在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中查找数据，直接提取并返回。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4B29C5-E393-15BF-6718-DB195E925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198" y="3796571"/>
            <a:ext cx="3923929" cy="2742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8F90BC-B07E-A529-3E42-08B01909E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143" y="4311315"/>
            <a:ext cx="3956439" cy="22751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0C6D21-8F99-6344-5AE2-51AD680F8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143" y="3825555"/>
            <a:ext cx="3891040" cy="523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76ED-AC51-D757-E874-20AD7BEC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1BFF70B-B227-DD5A-1F8F-8688BA66C351}"/>
              </a:ext>
            </a:extLst>
          </p:cNvPr>
          <p:cNvSpPr txBox="1"/>
          <p:nvPr/>
        </p:nvSpPr>
        <p:spPr>
          <a:xfrm>
            <a:off x="273748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用户态绕过模块设计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88DEF0D3-9BAC-E2F8-2BD8-EB8C49FD0645}"/>
              </a:ext>
            </a:extLst>
          </p:cNvPr>
          <p:cNvSpPr txBox="1"/>
          <p:nvPr/>
        </p:nvSpPr>
        <p:spPr>
          <a:xfrm>
            <a:off x="2737485" y="1079717"/>
            <a:ext cx="7306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 I/O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请求的绕过实现</a:t>
            </a:r>
            <a:endParaRPr lang="zh-CN" altLang="x-none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D89D728F-2648-208A-040D-2EA93FEECA8C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3E53785B-0FB6-CC07-EC5C-07AA1606FCD1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AA6A6538-A0DB-76C0-925F-364BF0651241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5A6123A3-8B25-5A1B-4BC8-CD12645E32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C852AB09-74E7-6B0E-5F34-0FA8AD725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F8399C13-86FD-6251-3C4B-321C8C6A2514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D26584C2-8689-415C-5296-128AB025EFA6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>
            <a:extLst>
              <a:ext uri="{FF2B5EF4-FFF2-40B4-BE49-F238E27FC236}">
                <a16:creationId xmlns:a16="http://schemas.microsoft.com/office/drawing/2014/main" id="{D92BE920-324A-F959-7673-5F5C7B518726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>
              <a:extLst>
                <a:ext uri="{FF2B5EF4-FFF2-40B4-BE49-F238E27FC236}">
                  <a16:creationId xmlns:a16="http://schemas.microsoft.com/office/drawing/2014/main" id="{8D04F001-129A-BF5B-DCAB-2E522AE743B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>
              <a:extLst>
                <a:ext uri="{FF2B5EF4-FFF2-40B4-BE49-F238E27FC236}">
                  <a16:creationId xmlns:a16="http://schemas.microsoft.com/office/drawing/2014/main" id="{CA753967-FD84-9D21-977F-93F44592065E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3BFFE524-2F81-9000-2B45-F2CD0ED4E59A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91A4F4D0-D8BB-0580-52F2-58A73FDEA84A}"/>
              </a:ext>
            </a:extLst>
          </p:cNvPr>
          <p:cNvSpPr txBox="1"/>
          <p:nvPr/>
        </p:nvSpPr>
        <p:spPr>
          <a:xfrm>
            <a:off x="2737485" y="1617701"/>
            <a:ext cx="867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由于文件数据的长度不固定且跨度较大，使用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map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进行缓存根据挑战。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在某些特定的负载下，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 I/O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请求相关的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命中率明显下降。</a:t>
            </a:r>
            <a:endParaRPr lang="zh-CN" altLang="x-none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BB43B07-FDB0-5B7F-7384-80D840BAD266}"/>
              </a:ext>
            </a:extLst>
          </p:cNvPr>
          <p:cNvSpPr txBox="1"/>
          <p:nvPr/>
        </p:nvSpPr>
        <p:spPr>
          <a:xfrm>
            <a:off x="2737484" y="2463461"/>
            <a:ext cx="8971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为此，我们为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 I/O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请求设计了两条绕过路径：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缓存路径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直通路径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x-none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E9437-DE36-7A6A-7BFF-A2BD1C53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644" y="3110995"/>
            <a:ext cx="7790213" cy="34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7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1EE2C-70D9-809F-FE44-5DB41D843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F7A0B4BF-A4F6-B048-AB74-B3F7673DF55C}"/>
              </a:ext>
            </a:extLst>
          </p:cNvPr>
          <p:cNvSpPr txBox="1"/>
          <p:nvPr/>
        </p:nvSpPr>
        <p:spPr>
          <a:xfrm>
            <a:off x="275526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多核</a:t>
            </a:r>
            <a:r>
              <a:rPr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优化模块设计</a:t>
            </a:r>
            <a:endParaRPr lang="zh-CN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EA99EE08-5BB5-38B1-154B-0FFE990DD361}"/>
              </a:ext>
            </a:extLst>
          </p:cNvPr>
          <p:cNvSpPr txBox="1"/>
          <p:nvPr/>
        </p:nvSpPr>
        <p:spPr>
          <a:xfrm>
            <a:off x="2755265" y="98826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优化原理</a:t>
            </a:r>
            <a:endParaRPr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EA0C374E-1AEF-4F05-21C6-15196442DC6A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0C6366F4-C960-FA6A-E7F2-1F9579D54A16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F1CC33CA-E4BA-2836-DA93-ECE2ED5EFCA9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E2B3650C-793C-A532-4D5F-5E3FF1ED15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700B244A-3431-889A-D3E3-AA5725FF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DEEDC7A6-480E-C8AB-F5E1-1B97AA935156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03C5DA13-442B-8BF4-F295-B2BF920A6289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>
            <a:extLst>
              <a:ext uri="{FF2B5EF4-FFF2-40B4-BE49-F238E27FC236}">
                <a16:creationId xmlns:a16="http://schemas.microsoft.com/office/drawing/2014/main" id="{8A9601CC-6696-9085-4527-04C3A6101220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>
              <a:extLst>
                <a:ext uri="{FF2B5EF4-FFF2-40B4-BE49-F238E27FC236}">
                  <a16:creationId xmlns:a16="http://schemas.microsoft.com/office/drawing/2014/main" id="{3346CDC7-80C6-7031-0DF9-39859375A69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>
              <a:extLst>
                <a:ext uri="{FF2B5EF4-FFF2-40B4-BE49-F238E27FC236}">
                  <a16:creationId xmlns:a16="http://schemas.microsoft.com/office/drawing/2014/main" id="{9235872E-7EF5-BA57-C612-75F790F51F43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99EA0AC0-12C1-3258-E038-9668140CE7B1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A5070-7FA2-F468-8612-A1421C3BED53}"/>
              </a:ext>
            </a:extLst>
          </p:cNvPr>
          <p:cNvSpPr txBox="1"/>
          <p:nvPr/>
        </p:nvSpPr>
        <p:spPr>
          <a:xfrm>
            <a:off x="2755265" y="1378528"/>
            <a:ext cx="7828301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可扩展的内核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用户空间通信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RFUSE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采用每个核心的环形缓冲区结构作为通信通道，确保请求在无锁争用的情况下高效传输，最大化并行性。</a:t>
            </a:r>
            <a:endParaRPr lang="en-US" altLang="zh-CN" sz="18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2.</a:t>
            </a:r>
            <a:r>
              <a:rPr lang="zh-CN" altLang="en-US" b="1" dirty="0"/>
              <a:t>高效的请求传输</a:t>
            </a:r>
            <a:r>
              <a:rPr lang="zh-CN" altLang="en-US" dirty="0"/>
              <a:t>：通过将环形通道映射为内核和用户空间之间的共享内存，线程可以进行空闲的忙等待，并使用混合轮询机制，</a:t>
            </a:r>
            <a:r>
              <a:rPr lang="en-US" altLang="zh-CN" dirty="0"/>
              <a:t>RFUSE </a:t>
            </a:r>
            <a:r>
              <a:rPr lang="zh-CN" altLang="en-US" dirty="0"/>
              <a:t>有效减少了上下文切换和请求复制的开销。</a:t>
            </a:r>
          </a:p>
          <a:p>
            <a:pPr>
              <a:lnSpc>
                <a:spcPct val="100000"/>
              </a:lnSpc>
            </a:pPr>
            <a:endParaRPr lang="zh-CN" altLang="en-US" sz="12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717F73-CC06-CC24-95C3-1A8BF1058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436" y="3561434"/>
            <a:ext cx="6217302" cy="30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B758-4B1B-5FED-1206-13390467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1847DC4-A036-11A0-4BB5-4E651F83B6E8}"/>
              </a:ext>
            </a:extLst>
          </p:cNvPr>
          <p:cNvSpPr txBox="1"/>
          <p:nvPr/>
        </p:nvSpPr>
        <p:spPr>
          <a:xfrm>
            <a:off x="275526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多核优化模块设计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384E0A47-F3F9-4C52-92C3-8CC550D33AB8}"/>
              </a:ext>
            </a:extLst>
          </p:cNvPr>
          <p:cNvSpPr txBox="1"/>
          <p:nvPr/>
        </p:nvSpPr>
        <p:spPr>
          <a:xfrm>
            <a:off x="2737485" y="120904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的区别</a:t>
            </a:r>
            <a:endParaRPr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5F4383E3-99FF-FCC2-61BE-5A833311D9D4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7B9B2012-734C-7E99-89FE-4518A67111E6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DDE8B578-3FCA-6079-0A16-98A0B3E86DA3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51761622-FA2D-C56F-B420-D3EA4C94A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FF61C7E1-9D1E-016D-FB39-355F3A2C1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11D5FA0F-BDD4-32BD-E711-0169D573678D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06BE1848-5E55-9701-278F-59AE1C3C36EC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>
            <a:extLst>
              <a:ext uri="{FF2B5EF4-FFF2-40B4-BE49-F238E27FC236}">
                <a16:creationId xmlns:a16="http://schemas.microsoft.com/office/drawing/2014/main" id="{4B100DE2-86C2-8259-69A7-BE2C88D25CD5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>
              <a:extLst>
                <a:ext uri="{FF2B5EF4-FFF2-40B4-BE49-F238E27FC236}">
                  <a16:creationId xmlns:a16="http://schemas.microsoft.com/office/drawing/2014/main" id="{E87655FA-B189-0D02-C57A-262151EEDA7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>
              <a:extLst>
                <a:ext uri="{FF2B5EF4-FFF2-40B4-BE49-F238E27FC236}">
                  <a16:creationId xmlns:a16="http://schemas.microsoft.com/office/drawing/2014/main" id="{55C2273E-6A51-21C3-A220-5F4751CF0223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381B97D4-059C-EF40-5AEE-6AA6F3CB12F2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0F6C0A-1940-3551-7726-6EFEAA65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865" y="1811267"/>
            <a:ext cx="9231139" cy="37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F01E1-8F9B-E54F-2A9C-FDCC60FFE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7531091-CD8A-D21C-4866-2C037F3F9851}"/>
              </a:ext>
            </a:extLst>
          </p:cNvPr>
          <p:cNvSpPr txBox="1"/>
          <p:nvPr/>
        </p:nvSpPr>
        <p:spPr>
          <a:xfrm>
            <a:off x="275526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多核</a:t>
            </a:r>
            <a:r>
              <a:rPr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优化模块设计</a:t>
            </a:r>
            <a:endParaRPr lang="zh-CN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C55C84C3-0190-B473-1029-3F682F4397F8}"/>
              </a:ext>
            </a:extLst>
          </p:cNvPr>
          <p:cNvSpPr txBox="1"/>
          <p:nvPr/>
        </p:nvSpPr>
        <p:spPr>
          <a:xfrm>
            <a:off x="2755265" y="98826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具体实现</a:t>
            </a:r>
            <a:endParaRPr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F1EECE85-19C6-7798-1ACA-F5609A885978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4B19AE33-A57D-7E48-9725-1ACC749B47FB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A95BD1C3-1113-2D88-D867-2921F6E665F3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7FC92297-A3CF-9B11-6C79-8B5A82574C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B226D4B3-7E88-32DD-C05D-093512F67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22E9F880-BFD0-68D8-F94E-D6085797954D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F84FBD2C-1BB9-5A8E-0FE6-5F968721AC05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>
            <a:extLst>
              <a:ext uri="{FF2B5EF4-FFF2-40B4-BE49-F238E27FC236}">
                <a16:creationId xmlns:a16="http://schemas.microsoft.com/office/drawing/2014/main" id="{BCA61D45-3DB8-3654-45AC-CFFEFC8AD062}"/>
              </a:ext>
            </a:extLst>
          </p:cNvPr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>
              <a:extLst>
                <a:ext uri="{FF2B5EF4-FFF2-40B4-BE49-F238E27FC236}">
                  <a16:creationId xmlns:a16="http://schemas.microsoft.com/office/drawing/2014/main" id="{9D7A8810-8B89-9D46-B38F-345419B7887C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>
              <a:extLst>
                <a:ext uri="{FF2B5EF4-FFF2-40B4-BE49-F238E27FC236}">
                  <a16:creationId xmlns:a16="http://schemas.microsoft.com/office/drawing/2014/main" id="{BD74F29A-ECB6-486C-9FE8-894744B88AF3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E1B7EA22-D2D1-47C6-4C5F-2630FD4CD7E0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BBF342-1624-9EB8-EBB5-E35276CD7BA8}"/>
              </a:ext>
            </a:extLst>
          </p:cNvPr>
          <p:cNvSpPr txBox="1"/>
          <p:nvPr/>
        </p:nvSpPr>
        <p:spPr>
          <a:xfrm>
            <a:off x="2654379" y="1990147"/>
            <a:ext cx="3636144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环形缓冲区：</a:t>
            </a:r>
            <a:r>
              <a:rPr lang="zh-CN" altLang="en-US" dirty="0"/>
              <a:t>每个</a:t>
            </a:r>
            <a:r>
              <a:rPr lang="en-US" altLang="zh-CN" dirty="0"/>
              <a:t>CPU</a:t>
            </a:r>
            <a:r>
              <a:rPr lang="zh-CN" altLang="en-US" dirty="0"/>
              <a:t>核心分配独立环形缓冲区；多种缓冲区结构，请求、完成、中断、遗忘队列；支持批量化处理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混合轮询机制：</a:t>
            </a:r>
            <a:r>
              <a:rPr lang="zh-CN" altLang="en-US" dirty="0"/>
              <a:t>用户空间引入混合轮询，结合忙等待和异步处理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zh-CN" altLang="en-US" sz="12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9BD54F-A4A7-6C82-A8AB-7B32DDB8C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006" y="999700"/>
            <a:ext cx="5637934" cy="3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76C13E-EACC-621A-43E0-8B57641E3147}"/>
              </a:ext>
            </a:extLst>
          </p:cNvPr>
          <p:cNvSpPr txBox="1"/>
          <p:nvPr/>
        </p:nvSpPr>
        <p:spPr>
          <a:xfrm>
            <a:off x="2623511" y="4867853"/>
            <a:ext cx="8432415" cy="1294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b="1" dirty="0"/>
              <a:t>NUMA</a:t>
            </a:r>
            <a:r>
              <a:rPr lang="zh-CN" altLang="en-US" b="1" dirty="0"/>
              <a:t>优化：</a:t>
            </a:r>
            <a:r>
              <a:rPr lang="zh-CN" altLang="en-US" dirty="0"/>
              <a:t>缓冲区分配遵循</a:t>
            </a:r>
            <a:r>
              <a:rPr lang="en-US" altLang="zh-CN" dirty="0"/>
              <a:t>NUMA</a:t>
            </a:r>
            <a:r>
              <a:rPr lang="zh-CN" altLang="en-US" dirty="0"/>
              <a:t>亲和性，减少跨节点访问延迟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b="1" dirty="0"/>
              <a:t>参数空间复用：</a:t>
            </a:r>
            <a:r>
              <a:rPr lang="en-US" altLang="zh-CN" dirty="0"/>
              <a:t>struct </a:t>
            </a:r>
            <a:r>
              <a:rPr lang="en-US" altLang="zh-CN" dirty="0" err="1"/>
              <a:t>efuse_req</a:t>
            </a:r>
            <a:r>
              <a:rPr lang="zh-CN" altLang="en-US" dirty="0"/>
              <a:t>的 </a:t>
            </a:r>
            <a:r>
              <a:rPr lang="en-US" altLang="zh-CN" dirty="0" err="1"/>
              <a:t>args</a:t>
            </a:r>
            <a:r>
              <a:rPr lang="zh-CN" altLang="en-US" dirty="0"/>
              <a:t>字段（</a:t>
            </a:r>
            <a:r>
              <a:rPr lang="en-US" altLang="zh-CN" dirty="0"/>
              <a:t>112 </a:t>
            </a:r>
            <a:r>
              <a:rPr lang="zh-CN" altLang="en-US" dirty="0"/>
              <a:t>字节固定空间）与动态参数缓冲区（</a:t>
            </a:r>
            <a:r>
              <a:rPr lang="en-US" altLang="zh-CN" dirty="0" err="1"/>
              <a:t>efuse_arg</a:t>
            </a:r>
            <a:r>
              <a:rPr lang="en-US" altLang="zh-CN" dirty="0"/>
              <a:t> *</a:t>
            </a:r>
            <a:r>
              <a:rPr lang="en-US" altLang="zh-CN" dirty="0" err="1"/>
              <a:t>karg</a:t>
            </a:r>
            <a:r>
              <a:rPr lang="zh-CN" altLang="en-US" dirty="0"/>
              <a:t>）共同构成了​​</a:t>
            </a:r>
            <a:r>
              <a:rPr lang="zh-CN" altLang="en-US" b="1" dirty="0"/>
              <a:t>双层参数存储机制​</a:t>
            </a:r>
          </a:p>
        </p:txBody>
      </p:sp>
    </p:spTree>
    <p:extLst>
      <p:ext uri="{BB962C8B-B14F-4D97-AF65-F5344CB8AC3E}">
        <p14:creationId xmlns:p14="http://schemas.microsoft.com/office/powerpoint/2010/main" val="247546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2755265" y="205740"/>
            <a:ext cx="5718175" cy="62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多核优化模块设计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pSp>
        <p:nvGrpSpPr>
          <p:cNvPr id="22" name="组合 19"/>
          <p:cNvGrpSpPr/>
          <p:nvPr/>
        </p:nvGrpSpPr>
        <p:grpSpPr>
          <a:xfrm>
            <a:off x="0" y="3110995"/>
            <a:ext cx="2737505" cy="762000"/>
            <a:chOff x="0" y="772160"/>
            <a:chExt cx="2737505" cy="762000"/>
          </a:xfrm>
        </p:grpSpPr>
        <p:sp>
          <p:nvSpPr>
            <p:cNvPr id="2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pic>
        <p:nvPicPr>
          <p:cNvPr id="18" name="图片 17" descr="123442123">
            <a:extLst>
              <a:ext uri="{FF2B5EF4-FFF2-40B4-BE49-F238E27FC236}">
                <a16:creationId xmlns:a16="http://schemas.microsoft.com/office/drawing/2014/main" id="{7D9BFC6B-ADA3-8882-FA6F-D59E87FBF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127" y="1266454"/>
            <a:ext cx="5418705" cy="4715544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59E51C35-876D-4C01-BC01-A514604519B9}"/>
              </a:ext>
            </a:extLst>
          </p:cNvPr>
          <p:cNvSpPr txBox="1"/>
          <p:nvPr/>
        </p:nvSpPr>
        <p:spPr>
          <a:xfrm>
            <a:off x="2667451" y="1388371"/>
            <a:ext cx="2011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性能对比提升</a:t>
            </a:r>
            <a:endParaRPr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55E2D1-B566-0B51-F183-E84C5C279552}"/>
              </a:ext>
            </a:extLst>
          </p:cNvPr>
          <p:cNvSpPr txBox="1"/>
          <p:nvPr/>
        </p:nvSpPr>
        <p:spPr>
          <a:xfrm>
            <a:off x="2627143" y="2628453"/>
            <a:ext cx="366331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原生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相比：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延迟降低</a:t>
            </a:r>
            <a:r>
              <a:rPr lang="zh-CN" altLang="en-US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dirty="0"/>
              <a:t>通过混合轮询机制减少了线程唤醒的延迟</a:t>
            </a:r>
            <a:endParaRPr lang="en-US" altLang="zh-CN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吞吐量提升</a:t>
            </a:r>
            <a:r>
              <a:rPr lang="zh-CN" altLang="en-US" dirty="0"/>
              <a:t>：每核独立环形缓冲区提升并行处理能力，多线程场景下吞吐显著提升</a:t>
            </a:r>
            <a:endParaRPr lang="en-US" altLang="zh-CN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可扩展性增强</a:t>
            </a:r>
            <a:r>
              <a:rPr lang="zh-CN" altLang="en-US" dirty="0"/>
              <a:t>：在随机读负载下，</a:t>
            </a:r>
            <a:r>
              <a:rPr lang="en-US" altLang="zh-CN" dirty="0" err="1"/>
              <a:t>eFuse</a:t>
            </a:r>
            <a:r>
              <a:rPr lang="en-US" altLang="zh-CN" dirty="0"/>
              <a:t> </a:t>
            </a:r>
            <a:r>
              <a:rPr lang="zh-CN" altLang="en-US" dirty="0"/>
              <a:t>吞吐量随线程数持续扩展而 </a:t>
            </a:r>
            <a:r>
              <a:rPr lang="en-US" altLang="zh-CN" dirty="0"/>
              <a:t>FUSE </a:t>
            </a:r>
            <a:r>
              <a:rPr lang="zh-CN" altLang="en-US" dirty="0"/>
              <a:t>在超过 </a:t>
            </a:r>
            <a:r>
              <a:rPr lang="en-US" altLang="zh-CN" dirty="0"/>
              <a:t>16 </a:t>
            </a:r>
            <a:r>
              <a:rPr lang="zh-CN" altLang="en-US" dirty="0"/>
              <a:t>个线程后无法扩展</a:t>
            </a:r>
            <a:endParaRPr lang="en-US" altLang="zh-CN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0B68B4-CCCF-9D97-E100-3B7228651A82}"/>
              </a:ext>
            </a:extLst>
          </p:cNvPr>
          <p:cNvSpPr txBox="1"/>
          <p:nvPr/>
        </p:nvSpPr>
        <p:spPr>
          <a:xfrm>
            <a:off x="7616650" y="604854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多核优化模块具体操作流程图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C60FF-55B5-631E-CE51-F15973AC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C34BD8DD-5EE2-A861-3897-5567C432F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88" y="212254"/>
            <a:ext cx="3754056" cy="824534"/>
          </a:xfrm>
        </p:spPr>
        <p:txBody>
          <a:bodyPr>
            <a:normAutofit/>
          </a:bodyPr>
          <a:lstStyle/>
          <a:p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项目简介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形 17" descr="功能区">
            <a:extLst>
              <a:ext uri="{FF2B5EF4-FFF2-40B4-BE49-F238E27FC236}">
                <a16:creationId xmlns:a16="http://schemas.microsoft.com/office/drawing/2014/main" id="{BECD2A7C-A579-1629-34E9-5DB58FA0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1296" y="381594"/>
            <a:ext cx="914400" cy="914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8444A3-C5DE-4299-D226-90CFA2EF7AD9}"/>
              </a:ext>
            </a:extLst>
          </p:cNvPr>
          <p:cNvSpPr/>
          <p:nvPr/>
        </p:nvSpPr>
        <p:spPr>
          <a:xfrm>
            <a:off x="10855325" y="6308090"/>
            <a:ext cx="1336675" cy="5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499D77-113A-21F3-9EC8-EF010D7B37FF}"/>
              </a:ext>
            </a:extLst>
          </p:cNvPr>
          <p:cNvSpPr txBox="1"/>
          <p:nvPr/>
        </p:nvSpPr>
        <p:spPr>
          <a:xfrm>
            <a:off x="531712" y="1443444"/>
            <a:ext cx="57186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Filesystem in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Userspace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）是目前广受欢迎的一个用户态文件系统框架， 但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在高频负载场景下受限于频繁的用户态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内核态切换和请求提交时的锁争用，性能表现不佳。 </a:t>
            </a:r>
            <a:endParaRPr lang="en-US" altLang="zh-CN" b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083EE1E-5286-506E-8DD9-59E579CBC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304" y="1192193"/>
            <a:ext cx="2758116" cy="955116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976EF7C-34DB-9A60-E9F7-5B0387E27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128" y="3232229"/>
            <a:ext cx="1731936" cy="1756459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FAFCDC5E-E73A-E151-6645-915417244B98}"/>
              </a:ext>
            </a:extLst>
          </p:cNvPr>
          <p:cNvSpPr txBox="1">
            <a:spLocks/>
          </p:cNvSpPr>
          <p:nvPr/>
        </p:nvSpPr>
        <p:spPr>
          <a:xfrm>
            <a:off x="9129338" y="3557848"/>
            <a:ext cx="2204378" cy="824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735489A-8BF6-8C21-1EB1-26A30F62F309}"/>
              </a:ext>
            </a:extLst>
          </p:cNvPr>
          <p:cNvSpPr txBox="1">
            <a:spLocks/>
          </p:cNvSpPr>
          <p:nvPr/>
        </p:nvSpPr>
        <p:spPr>
          <a:xfrm>
            <a:off x="8357822" y="2277502"/>
            <a:ext cx="2204378" cy="824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50EAF3-0C33-5885-DA94-4A08A0D1EE14}"/>
              </a:ext>
            </a:extLst>
          </p:cNvPr>
          <p:cNvSpPr txBox="1"/>
          <p:nvPr/>
        </p:nvSpPr>
        <p:spPr>
          <a:xfrm>
            <a:off x="531712" y="2474272"/>
            <a:ext cx="7137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为此，我们提出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，一个结合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技术的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性能优化方案。</a:t>
            </a:r>
            <a:endParaRPr lang="en-US" altLang="zh-CN" b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D51C0C-9BF5-E43A-2265-E291EA685E50}"/>
              </a:ext>
            </a:extLst>
          </p:cNvPr>
          <p:cNvSpPr txBox="1"/>
          <p:nvPr/>
        </p:nvSpPr>
        <p:spPr>
          <a:xfrm>
            <a:off x="476913" y="3232229"/>
            <a:ext cx="6870661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b="1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map 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实现文件元数据和文件内容在内核中的缓存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在内核 </a:t>
            </a:r>
            <a:r>
              <a:rPr lang="en-US" altLang="zh-CN" b="1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程序中 对 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请求快速处理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设计更为合理的内核请求队列结构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优化请求处理和调度管理</a:t>
            </a:r>
            <a:endParaRPr lang="en-US" altLang="zh-CN" b="1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堆栈智能调度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460C14-F1FE-F7E4-8D60-A29CE88C87C7}"/>
              </a:ext>
            </a:extLst>
          </p:cNvPr>
          <p:cNvSpPr txBox="1"/>
          <p:nvPr/>
        </p:nvSpPr>
        <p:spPr>
          <a:xfrm>
            <a:off x="476913" y="5664588"/>
            <a:ext cx="5718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相比原始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FUSE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，读写性能提升约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4~5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D63B7E-08C6-385F-28B0-23BB5C056FB6}"/>
              </a:ext>
            </a:extLst>
          </p:cNvPr>
          <p:cNvSpPr txBox="1"/>
          <p:nvPr/>
        </p:nvSpPr>
        <p:spPr>
          <a:xfrm>
            <a:off x="5713484" y="5347278"/>
            <a:ext cx="5895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不改变原本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的架构和接口标准，能够实现对现有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的完全兼容，适配所有的基于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实现的用户态文件系统</a:t>
            </a:r>
          </a:p>
        </p:txBody>
      </p:sp>
    </p:spTree>
    <p:extLst>
      <p:ext uri="{BB962C8B-B14F-4D97-AF65-F5344CB8AC3E}">
        <p14:creationId xmlns:p14="http://schemas.microsoft.com/office/powerpoint/2010/main" val="622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32430" y="389890"/>
            <a:ext cx="364236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4.1 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虚拟机测试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83522" y="1166098"/>
            <a:ext cx="4773295" cy="411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16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发行版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Ubuntu 22.04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内核版本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6.5.0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x-none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modified</a:t>
            </a:r>
            <a:r>
              <a:rPr lang="zh-CN" altLang="x-none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x-none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指令集架构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x-none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x86-64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机器模式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虚拟机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内存大小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8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硬盘大小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100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处理器个数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处理器核心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12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处理器总核数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	12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SCSI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虚拟磁盘                  宿主机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NVMe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SSD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7830820" y="2950845"/>
            <a:ext cx="36607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性能指标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每秒流操作数（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IOPS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O总带宽（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MiB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/s）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读写平均处理延迟（</a:t>
            </a:r>
            <a:r>
              <a:rPr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usec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8" name="文本框 4"/>
          <p:cNvSpPr txBox="1"/>
          <p:nvPr/>
        </p:nvSpPr>
        <p:spPr>
          <a:xfrm>
            <a:off x="7830820" y="4594860"/>
            <a:ext cx="3442335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对照对象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ExtFUSE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EXT4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endParaRPr lang="zh-CN" altLang="en-US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02835" y="941026"/>
            <a:ext cx="4377014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测试内容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性能测试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负载测试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：单个文件的小块随机读写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负载测试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：多个小文件的随机读写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负载测试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：多个大文件的分散式随机读写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2971165" y="5277608"/>
            <a:ext cx="366014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测试工具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fio</a:t>
            </a:r>
            <a:b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</a:b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939415" y="382905"/>
            <a:ext cx="540893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4.2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功能测试</a:t>
            </a:r>
          </a:p>
        </p:txBody>
      </p:sp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3" name="文本框 1"/>
          <p:cNvSpPr txBox="1"/>
          <p:nvPr/>
        </p:nvSpPr>
        <p:spPr>
          <a:xfrm>
            <a:off x="2939415" y="1022350"/>
            <a:ext cx="510286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应当正确实现文件系统各项功能</a:t>
            </a: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包括相关系统调用、支持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POSIX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规定接口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2939415" y="2341245"/>
          <a:ext cx="463804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功能类别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实现功能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a typeface="SimSun" charset="0"/>
                        </a:rPr>
                        <a:t>通过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文件和目录的创建与删除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创建文件（create）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创建目录（mkdir）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创建特殊文件（mknod）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删除文件（unlink）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删除目录（rmdir）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 rowSpan="10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文件和目录的访问与操作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查找文件或目录（lookup）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获取文件属性（getattr）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读取符号链接（readlink）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打开文件（open）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读取文件内容（read）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写入文件内容（write）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打开目录（opendir）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读取目录内容（readdir）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关闭文件（release）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关闭目录（releasedir）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/>
          <p:nvPr/>
        </p:nvGraphicFramePr>
        <p:xfrm>
          <a:off x="7722235" y="1609725"/>
          <a:ext cx="440055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功能类别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实现功能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a typeface="SimSun" charset="0"/>
                        </a:rPr>
                        <a:t>通过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元数据管理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设置文件属性（setattr）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获取扩展属性（getxattr）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设置扩展属性（setxattr）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列出扩展属性（listxattr）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删除扩展属性（removexattr）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/>
                        <a:t>文件系统状态信息</a:t>
                      </a:r>
                      <a:endParaRPr lang="en-US" sz="1200" dirty="0"/>
                    </a:p>
                    <a:p>
                      <a:pPr algn="ctr">
                        <a:buNone/>
                      </a:pPr>
                      <a:r>
                        <a:rPr lang="en-US" altLang="zh-CN" sz="1200" dirty="0" err="1"/>
                        <a:t>操作管理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获取文件系统统计信息（statfs）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重命名文件或目录（rename）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创建符号链接（symlink）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创建硬链接（link）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预分配空间（fallocate）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同步文件（fsync）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同步目录（fsyncdir）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缓存和内存管理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a typeface="SimSun" charset="0"/>
                        </a:rPr>
                        <a:t>移除</a:t>
                      </a:r>
                      <a:r>
                        <a:rPr lang="en-US" sz="1200"/>
                        <a:t>文件缓存（forget）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</a:rPr>
                        <a:t>移除</a:t>
                      </a:r>
                      <a:r>
                        <a:rPr lang="en-US" sz="1200" dirty="0" err="1"/>
                        <a:t>多个缓存（forget_multi</a:t>
                      </a:r>
                      <a:r>
                        <a:rPr lang="en-US" sz="1200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文件系统初始化与销毁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初始化文件系统（init）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销毁文件系统（destroy）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缓冲区操作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缓冲区写入文件（write_buf）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a typeface="SimSun" charset="0"/>
                          <a:sym typeface="+mn-ea"/>
                        </a:rPr>
                        <a:t>√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2943916" y="140766"/>
            <a:ext cx="566420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虚拟机性能测试结果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DBA86F-69B4-A002-B20C-969C3622C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63" y="784083"/>
            <a:ext cx="4517820" cy="27538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9B8770-7E69-3D71-EA79-3335EE457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48" y="3724275"/>
            <a:ext cx="4604135" cy="2820844"/>
          </a:xfrm>
          <a:prstGeom prst="rect">
            <a:avLst/>
          </a:prstGeom>
        </p:spPr>
      </p:pic>
      <p:sp>
        <p:nvSpPr>
          <p:cNvPr id="18" name="Text Box 4">
            <a:extLst>
              <a:ext uri="{FF2B5EF4-FFF2-40B4-BE49-F238E27FC236}">
                <a16:creationId xmlns:a16="http://schemas.microsoft.com/office/drawing/2014/main" id="{A028FBC5-39B4-C404-0932-1AA9295AC1AA}"/>
              </a:ext>
            </a:extLst>
          </p:cNvPr>
          <p:cNvSpPr txBox="1"/>
          <p:nvPr/>
        </p:nvSpPr>
        <p:spPr>
          <a:xfrm>
            <a:off x="2815688" y="36586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吞吐量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BEB49295-DEEB-65F1-5A42-6F078F1D8B91}"/>
              </a:ext>
            </a:extLst>
          </p:cNvPr>
          <p:cNvSpPr txBox="1"/>
          <p:nvPr/>
        </p:nvSpPr>
        <p:spPr>
          <a:xfrm>
            <a:off x="3121683" y="71763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IOPS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F0DFDE-D682-143B-76C4-C9B991BB1EFE}"/>
              </a:ext>
            </a:extLst>
          </p:cNvPr>
          <p:cNvSpPr txBox="1"/>
          <p:nvPr/>
        </p:nvSpPr>
        <p:spPr>
          <a:xfrm>
            <a:off x="7506183" y="2044939"/>
            <a:ext cx="4377014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：单个文件的小块随机读写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：多个小文件的随机读写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：多个大文件的分散式随机读写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B315F0-9AFF-80A4-EBEB-A2F106059A5F}"/>
              </a:ext>
            </a:extLst>
          </p:cNvPr>
          <p:cNvSpPr txBox="1"/>
          <p:nvPr/>
        </p:nvSpPr>
        <p:spPr>
          <a:xfrm>
            <a:off x="7737212" y="4296301"/>
            <a:ext cx="4454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平均提升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3~4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多文件场景（测试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2&amp;3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）超越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EXT4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5ECC4-C93D-BD68-A48A-C4B0496A8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1">
            <a:extLst>
              <a:ext uri="{FF2B5EF4-FFF2-40B4-BE49-F238E27FC236}">
                <a16:creationId xmlns:a16="http://schemas.microsoft.com/office/drawing/2014/main" id="{89C457C6-EA28-06BF-F68A-697C60DECC60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67B574CD-B43A-EBBB-C151-88DCA28B2111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>
            <a:extLst>
              <a:ext uri="{FF2B5EF4-FFF2-40B4-BE49-F238E27FC236}">
                <a16:creationId xmlns:a16="http://schemas.microsoft.com/office/drawing/2014/main" id="{4C2F088F-2DF2-1CF8-9B34-D9C12A8D2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>
            <a:extLst>
              <a:ext uri="{FF2B5EF4-FFF2-40B4-BE49-F238E27FC236}">
                <a16:creationId xmlns:a16="http://schemas.microsoft.com/office/drawing/2014/main" id="{CA9EDA80-FF9D-CF8C-B567-0AC86F808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>
            <a:extLst>
              <a:ext uri="{FF2B5EF4-FFF2-40B4-BE49-F238E27FC236}">
                <a16:creationId xmlns:a16="http://schemas.microsoft.com/office/drawing/2014/main" id="{850626DC-A563-98C0-3FB9-235CBDA40E60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F023BD26-A80E-A90A-EC7B-35F7D61E44CD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>
            <a:extLst>
              <a:ext uri="{FF2B5EF4-FFF2-40B4-BE49-F238E27FC236}">
                <a16:creationId xmlns:a16="http://schemas.microsoft.com/office/drawing/2014/main" id="{D17EF7FD-530D-C90D-12B3-A34ED2D8C1DF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781C4A7-0A2F-D1DC-D3FF-4A09FCEA0283}"/>
              </a:ext>
            </a:extLst>
          </p:cNvPr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03897E-8049-7430-CAC9-A3ED71E3574C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B2582843-8ABD-05C3-6EDD-A0905481DC19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>
            <a:extLst>
              <a:ext uri="{FF2B5EF4-FFF2-40B4-BE49-F238E27FC236}">
                <a16:creationId xmlns:a16="http://schemas.microsoft.com/office/drawing/2014/main" id="{C7C53170-BE49-C9AD-43CE-8870ACB133D7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A4C7EE-2AC6-F810-1C8F-97CE135599F6}"/>
              </a:ext>
            </a:extLst>
          </p:cNvPr>
          <p:cNvSpPr txBox="1"/>
          <p:nvPr/>
        </p:nvSpPr>
        <p:spPr>
          <a:xfrm>
            <a:off x="2943916" y="140766"/>
            <a:ext cx="5664200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虚拟机性能测试结果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93CB26-0ED0-AD1B-ACA6-58C4E2C3593E}"/>
              </a:ext>
            </a:extLst>
          </p:cNvPr>
          <p:cNvSpPr txBox="1"/>
          <p:nvPr/>
        </p:nvSpPr>
        <p:spPr>
          <a:xfrm>
            <a:off x="7557583" y="725477"/>
            <a:ext cx="4377014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：单个文件的小块随机读写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：多个小文件的随机读写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-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：多个大文件的分散式随机读写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1E087D-BBB2-4EF4-1798-84A1337BA9FC}"/>
              </a:ext>
            </a:extLst>
          </p:cNvPr>
          <p:cNvSpPr txBox="1"/>
          <p:nvPr/>
        </p:nvSpPr>
        <p:spPr>
          <a:xfrm>
            <a:off x="7870321" y="2138388"/>
            <a:ext cx="4454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排队时延大大降低，接近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处理时延接近或超越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EXT4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207A56-40E9-7D66-EE01-935045915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65" y="3836169"/>
            <a:ext cx="4682318" cy="2861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CE089A-EA3D-DBA5-DFCD-8AB7D536A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65" y="800608"/>
            <a:ext cx="4801473" cy="2886499"/>
          </a:xfrm>
          <a:prstGeom prst="rect">
            <a:avLst/>
          </a:prstGeom>
        </p:spPr>
      </p:pic>
      <p:sp>
        <p:nvSpPr>
          <p:cNvPr id="16" name="Text Box 4">
            <a:extLst>
              <a:ext uri="{FF2B5EF4-FFF2-40B4-BE49-F238E27FC236}">
                <a16:creationId xmlns:a16="http://schemas.microsoft.com/office/drawing/2014/main" id="{18E93A6F-A466-6D28-9D4E-22587DBCBC9F}"/>
              </a:ext>
            </a:extLst>
          </p:cNvPr>
          <p:cNvSpPr txBox="1"/>
          <p:nvPr/>
        </p:nvSpPr>
        <p:spPr>
          <a:xfrm>
            <a:off x="2737505" y="7085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排队时延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7C536C1E-B361-6369-A73C-19AB63405397}"/>
              </a:ext>
            </a:extLst>
          </p:cNvPr>
          <p:cNvSpPr txBox="1"/>
          <p:nvPr/>
        </p:nvSpPr>
        <p:spPr>
          <a:xfrm>
            <a:off x="2737505" y="35665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处理时延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FC8BD0-4BC1-5B26-FEFA-BFE899041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626" y="3216559"/>
            <a:ext cx="4076927" cy="19181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685620-479E-D5C9-9DA0-203897F1A51B}"/>
              </a:ext>
            </a:extLst>
          </p:cNvPr>
          <p:cNvSpPr txBox="1"/>
          <p:nvPr/>
        </p:nvSpPr>
        <p:spPr>
          <a:xfrm>
            <a:off x="7818235" y="5272754"/>
            <a:ext cx="4454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用户态 切换次数显著降低</a:t>
            </a:r>
          </a:p>
        </p:txBody>
      </p:sp>
    </p:spTree>
    <p:extLst>
      <p:ext uri="{BB962C8B-B14F-4D97-AF65-F5344CB8AC3E}">
        <p14:creationId xmlns:p14="http://schemas.microsoft.com/office/powerpoint/2010/main" val="2555180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pic>
        <p:nvPicPr>
          <p:cNvPr id="37" name="图形 22" descr="文凭卷筒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8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9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35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04753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2990215" y="173990"/>
            <a:ext cx="5577832" cy="68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4.4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项目视频演示</a:t>
            </a:r>
          </a:p>
        </p:txBody>
      </p:sp>
      <p:pic>
        <p:nvPicPr>
          <p:cNvPr id="3" name="efuse演示视频">
            <a:hlinkClick r:id="" action="ppaction://media"/>
            <a:extLst>
              <a:ext uri="{FF2B5EF4-FFF2-40B4-BE49-F238E27FC236}">
                <a16:creationId xmlns:a16="http://schemas.microsoft.com/office/drawing/2014/main" id="{D1ED11D4-6D2A-422D-8340-0EE0726EE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37505" y="979715"/>
            <a:ext cx="9119436" cy="5129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737456" y="287916"/>
            <a:ext cx="4727575" cy="65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4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13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4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18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19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0" y="4984083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6809C6B-4F1E-D044-2DD8-23172BB2B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59318"/>
              </p:ext>
            </p:extLst>
          </p:nvPr>
        </p:nvGraphicFramePr>
        <p:xfrm>
          <a:off x="2845723" y="943236"/>
          <a:ext cx="9300226" cy="577626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41915">
                  <a:extLst>
                    <a:ext uri="{9D8B030D-6E8A-4147-A177-3AD203B41FA5}">
                      <a16:colId xmlns:a16="http://schemas.microsoft.com/office/drawing/2014/main" val="37989515"/>
                    </a:ext>
                  </a:extLst>
                </a:gridCol>
                <a:gridCol w="1351981">
                  <a:extLst>
                    <a:ext uri="{9D8B030D-6E8A-4147-A177-3AD203B41FA5}">
                      <a16:colId xmlns:a16="http://schemas.microsoft.com/office/drawing/2014/main" val="33981611"/>
                    </a:ext>
                  </a:extLst>
                </a:gridCol>
                <a:gridCol w="6206330">
                  <a:extLst>
                    <a:ext uri="{9D8B030D-6E8A-4147-A177-3AD203B41FA5}">
                      <a16:colId xmlns:a16="http://schemas.microsoft.com/office/drawing/2014/main" val="3547343681"/>
                    </a:ext>
                  </a:extLst>
                </a:gridCol>
              </a:tblGrid>
              <a:tr h="4275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完成情况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846487"/>
                  </a:ext>
                </a:extLst>
              </a:tr>
              <a:tr h="810111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1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内核模块扩展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</a:pPr>
                      <a:endParaRPr lang="zh-CN" altLang="en-US" sz="1600" dirty="0"/>
                    </a:p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支持新的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zh-CN" altLang="en-US" sz="1600" dirty="0"/>
                        <a:t>程序类型。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扩展</a:t>
                      </a:r>
                      <a:r>
                        <a:rPr lang="en-US" altLang="zh-CN" sz="1600" dirty="0"/>
                        <a:t>FUSE</a:t>
                      </a:r>
                      <a:r>
                        <a:rPr lang="zh-CN" altLang="en-US" sz="1600" dirty="0"/>
                        <a:t>挂载点支持。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设计并注册文件系统相关 </a:t>
                      </a:r>
                      <a:r>
                        <a:rPr lang="en-US" altLang="zh-CN" sz="1600" dirty="0"/>
                        <a:t>helper </a:t>
                      </a:r>
                      <a:r>
                        <a:rPr lang="zh-CN" altLang="en-US" sz="1600" dirty="0"/>
                        <a:t>函数。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394721"/>
                  </a:ext>
                </a:extLst>
              </a:tr>
              <a:tr h="1050144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2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元数据请求优化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优化 </a:t>
                      </a:r>
                      <a:r>
                        <a:rPr lang="en-US" altLang="zh-CN" sz="1600" dirty="0" err="1"/>
                        <a:t>inode</a:t>
                      </a:r>
                      <a:r>
                        <a:rPr lang="zh-CN" altLang="en-US" sz="1600" dirty="0"/>
                        <a:t>、目录、权限、路径等相关操作。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使用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实现元数据缓存。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实现内核态与用户态高效协调访问。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4. </a:t>
                      </a:r>
                      <a:r>
                        <a:rPr lang="zh-CN" altLang="en-US" sz="1600" dirty="0"/>
                        <a:t>内核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用户态切换次数显著下降。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674508"/>
                  </a:ext>
                </a:extLst>
              </a:tr>
              <a:tr h="960756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目标3：</a:t>
                      </a:r>
                      <a:r>
                        <a:rPr lang="en-US" altLang="zh-CN" sz="1600" b="1" dirty="0"/>
                        <a:t>FUSE I/O </a:t>
                      </a:r>
                      <a:r>
                        <a:rPr lang="zh-CN" altLang="en-US" sz="1600" b="1" dirty="0"/>
                        <a:t>请求的特殊优化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全部完成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支持直通路径：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直接读取文件内容。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支持缓存路径：将内容存入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设计请求调度策略实现直通与缓存路径选择。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541417"/>
                  </a:ext>
                </a:extLst>
              </a:tr>
              <a:tr h="816987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目标4：基于内核修改的多核优化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为每个核心构建独立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管道代替请求队列。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实现可扩展的核间通信机制。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实现多核 </a:t>
                      </a:r>
                      <a:r>
                        <a:rPr lang="en-US" altLang="zh-CN" sz="1600" dirty="0"/>
                        <a:t>CPU </a:t>
                      </a:r>
                      <a:r>
                        <a:rPr lang="zh-CN" altLang="en-US" sz="1600" dirty="0"/>
                        <a:t>环境的适配。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996696"/>
                  </a:ext>
                </a:extLst>
              </a:tr>
              <a:tr h="83761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目标5：负载监控与请求均衡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利用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动态分析请求负载。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根据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状态进行调度策略调整。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针对不同的负载情况实现合理的请求分配。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635738"/>
                  </a:ext>
                </a:extLst>
              </a:tr>
              <a:tr h="83761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6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I/O</a:t>
                      </a:r>
                      <a:r>
                        <a:rPr lang="zh-CN" altLang="en-US" sz="1600" b="1" dirty="0"/>
                        <a:t>堆栈层面优化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</a:rPr>
                        <a:t>1.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</a:rPr>
                        <a:t>仿真实现具有内部计算能力的存储设备。</a:t>
                      </a:r>
                      <a:br>
                        <a:rPr lang="zh-CN" altLang="en-US" sz="1600" kern="1200" dirty="0">
                          <a:solidFill>
                            <a:schemeClr val="dk1"/>
                          </a:solidFill>
                        </a:rPr>
                      </a:b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</a:rPr>
                        <a:t>在某些场景下尝试将计算下放给设备。</a:t>
                      </a:r>
                      <a:br>
                        <a:rPr lang="zh-CN" altLang="en-US" sz="1600" kern="1200" dirty="0">
                          <a:solidFill>
                            <a:schemeClr val="dk1"/>
                          </a:solidFill>
                        </a:rPr>
                      </a:b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</a:rPr>
                        <a:t>3.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</a:rPr>
                        <a:t>实现设备端和内核端的智能调度选择。</a:t>
                      </a:r>
                      <a:endParaRPr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24272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737485" y="310515"/>
            <a:ext cx="6396990" cy="65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50185" y="1187450"/>
            <a:ext cx="4080510" cy="4249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性能优先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在不改变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架构和接口标准的前提下，尽可能提升用户态文件系 统的运行效率。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灵活易拓展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模块之间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松耦合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，绝大部分逻辑采用</a:t>
            </a:r>
            <a:r>
              <a:rPr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eBPF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实现，即插即用、安全高效。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兼容性：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完全保持与现有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FUSE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文件系统的兼容性，确保用户态文件系统的接口 和行为不变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987540" y="1187450"/>
            <a:ext cx="4894580" cy="28188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高并发支持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设计合理的请求调度和负载均衡机制，充分利用多核处理器的并行能力，提升系统在高并发场景下的吞吐率和响应速度。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全面优化：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设计多条工作路径和自适应调度机制，在各个复杂的负载都能维持高性能水平。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715" y="5578792"/>
            <a:ext cx="2106930" cy="729615"/>
          </a:xfrm>
          <a:prstGeom prst="rect">
            <a:avLst/>
          </a:prstGeom>
        </p:spPr>
      </p:pic>
      <p:sp>
        <p:nvSpPr>
          <p:cNvPr id="26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28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9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31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32" name="图形 22" descr="文凭卷筒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33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grpSp>
        <p:nvGrpSpPr>
          <p:cNvPr id="34" name="组合 19"/>
          <p:cNvGrpSpPr/>
          <p:nvPr/>
        </p:nvGrpSpPr>
        <p:grpSpPr>
          <a:xfrm>
            <a:off x="0" y="4984083"/>
            <a:ext cx="2737505" cy="762000"/>
            <a:chOff x="0" y="772160"/>
            <a:chExt cx="2737505" cy="762000"/>
          </a:xfrm>
        </p:grpSpPr>
        <p:sp>
          <p:nvSpPr>
            <p:cNvPr id="3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5" y="0"/>
            <a:ext cx="12192000" cy="4411744"/>
          </a:xfrm>
          <a:prstGeom prst="rect">
            <a:avLst/>
          </a:prstGeom>
          <a:gradFill flip="none" rotWithShape="1">
            <a:gsLst>
              <a:gs pos="0">
                <a:srgbClr val="215CC1"/>
              </a:gs>
              <a:gs pos="100000">
                <a:srgbClr val="215CC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99085" y="2160677"/>
            <a:ext cx="1019508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谢谢</a:t>
            </a:r>
            <a:endParaRPr lang="en-US" altLang="zh-CN" sz="4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51350" y="1337698"/>
            <a:ext cx="7889293" cy="473519"/>
            <a:chOff x="2151350" y="1337698"/>
            <a:chExt cx="7889293" cy="473519"/>
          </a:xfrm>
        </p:grpSpPr>
        <p:sp>
          <p:nvSpPr>
            <p:cNvPr id="20" name="文本框 19"/>
            <p:cNvSpPr txBox="1"/>
            <p:nvPr/>
          </p:nvSpPr>
          <p:spPr>
            <a:xfrm>
              <a:off x="2151350" y="1337698"/>
              <a:ext cx="788929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FFF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2024</a:t>
              </a:r>
              <a:r>
                <a:rPr lang="zh-CN" altLang="en-US" b="1" dirty="0">
                  <a:solidFill>
                    <a:srgbClr val="FFFFF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年全国大学生计算机系统能力大赛操作系统设计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290563" y="1811217"/>
              <a:ext cx="56108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151380" y="3694430"/>
            <a:ext cx="799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proj289-High-performance-user-mode-file-system</a:t>
            </a:r>
          </a:p>
        </p:txBody>
      </p:sp>
      <p:sp>
        <p:nvSpPr>
          <p:cNvPr id="2" name="矩形 1"/>
          <p:cNvSpPr/>
          <p:nvPr/>
        </p:nvSpPr>
        <p:spPr>
          <a:xfrm>
            <a:off x="10855325" y="6308090"/>
            <a:ext cx="1336675" cy="5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4074795" y="4545965"/>
            <a:ext cx="470090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队伍名称：</a:t>
            </a:r>
            <a:r>
              <a:rPr lang="en-US" altLang="zh-CN" sz="2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FastPoke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队伍成员：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许辰涛、冯可逸、赵胜杰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校内导师：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夏文、李诗逸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校外导师：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郑昱笙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u="sng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答辩大纲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、项目背景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、项目目标与完成情况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、设计实现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、项目测试与性能评估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、总结与展望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55325" y="6308090"/>
            <a:ext cx="1336675" cy="5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1256291"/>
            <a:ext cx="2737505" cy="762000"/>
            <a:chOff x="0" y="772160"/>
            <a:chExt cx="2737505" cy="762000"/>
          </a:xfrm>
        </p:grpSpPr>
        <p:sp>
          <p:nvSpPr>
            <p:cNvPr id="15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3" name="图形 22" descr="文凭卷筒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sp>
        <p:nvSpPr>
          <p:cNvPr id="13" name="标题 1"/>
          <p:cNvSpPr txBox="1"/>
          <p:nvPr/>
        </p:nvSpPr>
        <p:spPr>
          <a:xfrm>
            <a:off x="3255691" y="568119"/>
            <a:ext cx="8596786" cy="68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学论网-矩形 1"/>
          <p:cNvSpPr/>
          <p:nvPr/>
        </p:nvSpPr>
        <p:spPr>
          <a:xfrm>
            <a:off x="3024505" y="2109470"/>
            <a:ext cx="2764790" cy="4207510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学论网-www.xuelun.me"/>
          <p:cNvSpPr txBox="1"/>
          <p:nvPr/>
        </p:nvSpPr>
        <p:spPr>
          <a:xfrm>
            <a:off x="3113405" y="2109470"/>
            <a:ext cx="2675890" cy="41115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 </a:t>
            </a:r>
            <a:r>
              <a:rPr lang="x-none" altLang="en-US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</a:t>
            </a:r>
            <a:endParaRPr lang="en-US" altLang="zh-CN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x-none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普及：</a:t>
            </a:r>
            <a:r>
              <a:rPr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FUSE使用户能够在用户空间创建和管理文件系统，广泛应用于灵活性和扩展性要求较高的场景中，如大规模数据处理和分布式系统。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x-none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挑战：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由于操作在用户空间完成，相较于内核空间的传统文件系统，</a:t>
            </a:r>
            <a:r>
              <a:rPr 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会产生额外系统调用开销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1695331"/>
            <a:ext cx="5807710" cy="3592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当今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大量项目或服务都基于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/>
              <a:t>广泛应用于云存储挂载、加密保护、分布式存储和文件系统原型开发等场景。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研究表明</a:t>
            </a:r>
            <a: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，FUSE性能下降幅度可达</a:t>
            </a:r>
            <a:r>
              <a:rPr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81%</a:t>
            </a:r>
            <a:r>
              <a:rPr lang="x-none" sz="20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[1]</a:t>
            </a:r>
            <a:b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</a:br>
            <a: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在高负载条件下，FUSE的吞吐量可降低高达</a:t>
            </a:r>
            <a:r>
              <a:rPr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83%</a:t>
            </a:r>
            <a: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而延迟则可能增加</a:t>
            </a:r>
            <a:r>
              <a:rPr sz="2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四倍</a:t>
            </a:r>
            <a:r>
              <a:rPr lang="x-none" sz="20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[2]</a:t>
            </a:r>
            <a:endParaRPr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055" y="1380490"/>
            <a:ext cx="717550" cy="72771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113780" y="6246495"/>
            <a:ext cx="5892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[2] </a:t>
            </a:r>
            <a:r>
              <a:rPr lang="en-US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Vangoor</a:t>
            </a:r>
            <a:r>
              <a:rPr 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Bharath Kumar Reddy, et al. “Performance and Resource Utilization of FUSE User-Space File Systems.” ACM Transactions on Storage, vol. 15, no. 2, May 2019, pp. 1–49, https://doi.org/10.1145/3310148.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6113780" y="5822315"/>
            <a:ext cx="594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en-US" sz="900">
                <a:latin typeface="Microsoft YaHei" panose="020B0503020204020204" pitchFamily="34" charset="-122"/>
                <a:ea typeface="Microsoft YaHei" panose="020B0503020204020204" pitchFamily="34" charset="-122"/>
              </a:rPr>
              <a:t>[1] </a:t>
            </a:r>
            <a:r>
              <a:rPr lang="en-US" sz="900">
                <a:latin typeface="Microsoft YaHei" panose="020B0503020204020204" pitchFamily="34" charset="-122"/>
                <a:ea typeface="Microsoft YaHei" panose="020B0503020204020204" pitchFamily="34" charset="-122"/>
              </a:rPr>
              <a:t>Bijlani, Ashish, and Umakishore Ramachandran. “Extension Framework for File Systems in User Space.” USENIX Annual Technical Conference,USENIX Annual Technical Conference, July 2019.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3255691" y="568119"/>
            <a:ext cx="8596786" cy="68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学论网-矩形 1"/>
          <p:cNvSpPr/>
          <p:nvPr/>
        </p:nvSpPr>
        <p:spPr>
          <a:xfrm>
            <a:off x="2896870" y="2115185"/>
            <a:ext cx="2784475" cy="4300220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学论网-www.xuelun.me"/>
          <p:cNvSpPr txBox="1"/>
          <p:nvPr/>
        </p:nvSpPr>
        <p:spPr>
          <a:xfrm>
            <a:off x="3016885" y="2192655"/>
            <a:ext cx="2437765" cy="41548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x-none" altLang="en-US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2000" b="1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兴起</a:t>
            </a:r>
            <a:endParaRPr lang="en-US" altLang="zh-CN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优势：</a:t>
            </a:r>
            <a:r>
              <a:rPr 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方便用户在内核里安全运行自定义逻辑</a:t>
            </a:r>
            <a:r>
              <a:rPr 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具有优秀的</a:t>
            </a:r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运行时、内核空间和用户交互能力。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现状</a:t>
            </a:r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eBPF在网络、安全、可观测性方面已经有了很多应用</a:t>
            </a:r>
            <a:r>
              <a:rPr 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，也有一些与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结合的尝试。</a:t>
            </a:r>
            <a:endParaRPr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 descr="eBPF_icon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05" y="1414780"/>
            <a:ext cx="539750" cy="5467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779770" y="1544955"/>
            <a:ext cx="58312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内核中强大的类虚拟机技术，允许以强安全的方式在内核指定位置运行用户态编写的程序（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程序，字节码）。并提供内核与用户态交互的通道，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x-none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x-none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与性能优化：虽然当下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主要被用于网络包处理、内核统计监测、安全验证等场景，但是由于其优秀的可扩展性，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同样也适合用于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相关的性能优化。</a:t>
            </a:r>
          </a:p>
        </p:txBody>
      </p:sp>
      <p:sp>
        <p:nvSpPr>
          <p:cNvPr id="5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9"/>
          <p:cNvGrpSpPr/>
          <p:nvPr/>
        </p:nvGrpSpPr>
        <p:grpSpPr>
          <a:xfrm>
            <a:off x="0" y="1256291"/>
            <a:ext cx="2737505" cy="762000"/>
            <a:chOff x="0" y="772160"/>
            <a:chExt cx="2737505" cy="762000"/>
          </a:xfrm>
        </p:grpSpPr>
        <p:sp>
          <p:nvSpPr>
            <p:cNvPr id="7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9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24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5" name="图形 22" descr="文凭卷筒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7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B37E5-C726-4994-9AEB-D52FCF25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3D7C9B8-1BA5-E4D4-E71A-1A4749A2044E}"/>
              </a:ext>
            </a:extLst>
          </p:cNvPr>
          <p:cNvSpPr txBox="1"/>
          <p:nvPr/>
        </p:nvSpPr>
        <p:spPr>
          <a:xfrm>
            <a:off x="3255691" y="568119"/>
            <a:ext cx="8596786" cy="68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学论网-矩形 1">
            <a:extLst>
              <a:ext uri="{FF2B5EF4-FFF2-40B4-BE49-F238E27FC236}">
                <a16:creationId xmlns:a16="http://schemas.microsoft.com/office/drawing/2014/main" id="{16808769-8A08-BD95-A903-3DF6A7220996}"/>
              </a:ext>
            </a:extLst>
          </p:cNvPr>
          <p:cNvSpPr/>
          <p:nvPr/>
        </p:nvSpPr>
        <p:spPr>
          <a:xfrm>
            <a:off x="2908935" y="1769522"/>
            <a:ext cx="2784475" cy="4300220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学论网-www.xuelun.me">
            <a:extLst>
              <a:ext uri="{FF2B5EF4-FFF2-40B4-BE49-F238E27FC236}">
                <a16:creationId xmlns:a16="http://schemas.microsoft.com/office/drawing/2014/main" id="{E9C54DC1-86B8-9C45-9587-6707162A8AD7}"/>
              </a:ext>
            </a:extLst>
          </p:cNvPr>
          <p:cNvSpPr txBox="1"/>
          <p:nvPr/>
        </p:nvSpPr>
        <p:spPr>
          <a:xfrm>
            <a:off x="3028950" y="1846992"/>
            <a:ext cx="2470130" cy="41161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新型存储计算环境</a:t>
            </a:r>
            <a:endParaRPr lang="zh-CN" altLang="en-US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多核为主的计算环境：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在多核环境下，系统可并行调度大量计算任务，提高吞吐和响应效率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存算一体设备</a:t>
            </a:r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而存算一体设备则将计算能力嵌入存储介质中，使数据能够在存储侧直接处理，减少传统模式中的数据搬移开销。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0325B2-1D2D-2EF7-C9AF-0AC0CA2608D8}"/>
              </a:ext>
            </a:extLst>
          </p:cNvPr>
          <p:cNvSpPr txBox="1"/>
          <p:nvPr/>
        </p:nvSpPr>
        <p:spPr>
          <a:xfrm>
            <a:off x="5813425" y="1691961"/>
            <a:ext cx="5831205" cy="3649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的请求队列提交模式难以充分发挥现代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CPU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的并行能力，在多任务场景下容易造成严重的锁争用导致性能下降。</a:t>
            </a:r>
          </a:p>
          <a:p>
            <a:pPr fontAlgn="auto">
              <a:lnSpc>
                <a:spcPct val="150000"/>
              </a:lnSpc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存算一体是一种新型计算存储架构，通过在存储介质或其邻近位置集成计算单元，使数据能够在存储端就地处理。这一技术目前仍处于早期发展阶段，但已展现出巨大的潜力，</a:t>
            </a:r>
          </a:p>
        </p:txBody>
      </p:sp>
      <p:sp>
        <p:nvSpPr>
          <p:cNvPr id="5" name="矩形 11">
            <a:extLst>
              <a:ext uri="{FF2B5EF4-FFF2-40B4-BE49-F238E27FC236}">
                <a16:creationId xmlns:a16="http://schemas.microsoft.com/office/drawing/2014/main" id="{11E5766D-684A-3046-23E5-CBB4606EF9B9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5F79A3C8-ACB7-5B42-BC7D-FC70793C23E7}"/>
              </a:ext>
            </a:extLst>
          </p:cNvPr>
          <p:cNvGrpSpPr/>
          <p:nvPr/>
        </p:nvGrpSpPr>
        <p:grpSpPr>
          <a:xfrm>
            <a:off x="0" y="1256291"/>
            <a:ext cx="2737505" cy="762000"/>
            <a:chOff x="0" y="772160"/>
            <a:chExt cx="2737505" cy="762000"/>
          </a:xfrm>
        </p:grpSpPr>
        <p:sp>
          <p:nvSpPr>
            <p:cNvPr id="7" name="矩形 14">
              <a:extLst>
                <a:ext uri="{FF2B5EF4-FFF2-40B4-BE49-F238E27FC236}">
                  <a16:creationId xmlns:a16="http://schemas.microsoft.com/office/drawing/2014/main" id="{01AFEC22-7782-6BC0-BF4D-EB9117B7CBED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等腰三角形 16">
              <a:extLst>
                <a:ext uri="{FF2B5EF4-FFF2-40B4-BE49-F238E27FC236}">
                  <a16:creationId xmlns:a16="http://schemas.microsoft.com/office/drawing/2014/main" id="{AFA6AE94-0A72-1383-9CD5-5C1D13A60D39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7">
            <a:extLst>
              <a:ext uri="{FF2B5EF4-FFF2-40B4-BE49-F238E27FC236}">
                <a16:creationId xmlns:a16="http://schemas.microsoft.com/office/drawing/2014/main" id="{C45F47DF-B420-A49F-368D-988FF482C7B9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FF8C1590-480B-7C72-5DF4-E720767AC73C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54C2D29B-9C54-9323-13C3-1CEEFA138A9A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24" name="文本框 10">
            <a:extLst>
              <a:ext uri="{FF2B5EF4-FFF2-40B4-BE49-F238E27FC236}">
                <a16:creationId xmlns:a16="http://schemas.microsoft.com/office/drawing/2014/main" id="{74E2AB8A-4D5C-007F-3858-93082E33D648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5" name="图形 22" descr="文凭卷筒">
            <a:extLst>
              <a:ext uri="{FF2B5EF4-FFF2-40B4-BE49-F238E27FC236}">
                <a16:creationId xmlns:a16="http://schemas.microsoft.com/office/drawing/2014/main" id="{048FCFEC-724D-E43E-9165-9CEDD7F7A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6" name="图片 15">
            <a:extLst>
              <a:ext uri="{FF2B5EF4-FFF2-40B4-BE49-F238E27FC236}">
                <a16:creationId xmlns:a16="http://schemas.microsoft.com/office/drawing/2014/main" id="{E87D3C15-07FF-7197-37E2-171385971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7" name="文本框 29">
            <a:extLst>
              <a:ext uri="{FF2B5EF4-FFF2-40B4-BE49-F238E27FC236}">
                <a16:creationId xmlns:a16="http://schemas.microsoft.com/office/drawing/2014/main" id="{55AE4C8A-81E4-7BFE-0DB4-F1AD48B97287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EA093A-3AE1-2B0E-AB30-7D67BB410E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231" y="311328"/>
            <a:ext cx="1892323" cy="143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7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721BC-CD9B-FD84-F434-21156A52D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DD3EFD5-F3FE-D5DE-5402-6AC9A8DCA099}"/>
              </a:ext>
            </a:extLst>
          </p:cNvPr>
          <p:cNvSpPr txBox="1"/>
          <p:nvPr/>
        </p:nvSpPr>
        <p:spPr>
          <a:xfrm>
            <a:off x="3255691" y="568119"/>
            <a:ext cx="8596786" cy="68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项目意义</a:t>
            </a:r>
          </a:p>
        </p:txBody>
      </p:sp>
      <p:sp>
        <p:nvSpPr>
          <p:cNvPr id="5" name="矩形 11">
            <a:extLst>
              <a:ext uri="{FF2B5EF4-FFF2-40B4-BE49-F238E27FC236}">
                <a16:creationId xmlns:a16="http://schemas.microsoft.com/office/drawing/2014/main" id="{4C0EED19-67A2-6E31-B09C-84DD94AD4505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50B6D2DA-9DDC-73D0-0F4B-5995DC5EDE60}"/>
              </a:ext>
            </a:extLst>
          </p:cNvPr>
          <p:cNvGrpSpPr/>
          <p:nvPr/>
        </p:nvGrpSpPr>
        <p:grpSpPr>
          <a:xfrm>
            <a:off x="0" y="1256291"/>
            <a:ext cx="2737505" cy="762000"/>
            <a:chOff x="0" y="772160"/>
            <a:chExt cx="2737505" cy="762000"/>
          </a:xfrm>
        </p:grpSpPr>
        <p:sp>
          <p:nvSpPr>
            <p:cNvPr id="7" name="矩形 14">
              <a:extLst>
                <a:ext uri="{FF2B5EF4-FFF2-40B4-BE49-F238E27FC236}">
                  <a16:creationId xmlns:a16="http://schemas.microsoft.com/office/drawing/2014/main" id="{1521C3A3-6334-D5A7-0CA9-5713569398D0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等腰三角形 16">
              <a:extLst>
                <a:ext uri="{FF2B5EF4-FFF2-40B4-BE49-F238E27FC236}">
                  <a16:creationId xmlns:a16="http://schemas.microsoft.com/office/drawing/2014/main" id="{046378E2-EAB5-CE13-82C4-9B974D433772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7">
            <a:extLst>
              <a:ext uri="{FF2B5EF4-FFF2-40B4-BE49-F238E27FC236}">
                <a16:creationId xmlns:a16="http://schemas.microsoft.com/office/drawing/2014/main" id="{C58F85EA-F861-10BD-7247-8A3A1BBBB65C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A3C19AC1-B1C3-5FCF-CD3A-6D74F07FB531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D55E0662-CA36-2CAA-A6F8-99F691231D89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24" name="文本框 10">
            <a:extLst>
              <a:ext uri="{FF2B5EF4-FFF2-40B4-BE49-F238E27FC236}">
                <a16:creationId xmlns:a16="http://schemas.microsoft.com/office/drawing/2014/main" id="{4CFC5BBF-F00C-BA43-A414-C6CD43DDE0D6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5" name="图形 22" descr="文凭卷筒">
            <a:extLst>
              <a:ext uri="{FF2B5EF4-FFF2-40B4-BE49-F238E27FC236}">
                <a16:creationId xmlns:a16="http://schemas.microsoft.com/office/drawing/2014/main" id="{3855A9DF-4A0A-B463-1D52-5156CF83A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6" name="图片 15">
            <a:extLst>
              <a:ext uri="{FF2B5EF4-FFF2-40B4-BE49-F238E27FC236}">
                <a16:creationId xmlns:a16="http://schemas.microsoft.com/office/drawing/2014/main" id="{4312395D-B47E-876C-8931-89D817C3A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7" name="文本框 29">
            <a:extLst>
              <a:ext uri="{FF2B5EF4-FFF2-40B4-BE49-F238E27FC236}">
                <a16:creationId xmlns:a16="http://schemas.microsoft.com/office/drawing/2014/main" id="{2F2A4501-A0C1-34BE-85AE-6E1F0C7E75F6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9C802B-ABB8-F656-D9A3-D3E45C034ECD}"/>
              </a:ext>
            </a:extLst>
          </p:cNvPr>
          <p:cNvSpPr txBox="1"/>
          <p:nvPr/>
        </p:nvSpPr>
        <p:spPr>
          <a:xfrm>
            <a:off x="3255691" y="1388371"/>
            <a:ext cx="746957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对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性能的大幅提升：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针对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的性能瓶颈，结合</a:t>
            </a:r>
            <a:r>
              <a:rPr lang="en-US" altLang="zh-CN" sz="2000" dirty="0" err="1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eBPF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技术实现用户态绕过和负载调度管理，减少高负载条件下用户态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内核态的频繁切换和严重的锁争用，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读写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性能可提升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4~5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倍。</a:t>
            </a:r>
            <a:endParaRPr lang="en-US" altLang="zh-CN" sz="2000" b="1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对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的完全兼容：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完全兼容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，确保用户态文件系统的接口和行为保持不变，对用户友好，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提供简单易用的配置方式，且完全保留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FUSE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灵活和扩展性良好的优势。</a:t>
            </a:r>
            <a:endParaRPr lang="en-US" altLang="zh-CN" sz="2000" b="1" dirty="0">
              <a:solidFill>
                <a:srgbClr val="FF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各个负载场景下的全面优化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eFuse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针对不同的负载场景设计了多种绕过路线和自适应调度器，以及自主负载均衡，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实现在各种复杂的负载场景下都能维持较高的性能水平。</a:t>
            </a:r>
            <a:endParaRPr lang="en-US" altLang="zh-CN" sz="2000" b="1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</a:rPr>
              <a:t>强大的可扩展性：</a:t>
            </a:r>
            <a:r>
              <a:rPr lang="zh-CN" altLang="en-US" sz="2000" dirty="0"/>
              <a:t>提供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的可编程能力，设计灵活的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程序和 </a:t>
            </a:r>
            <a:r>
              <a:rPr lang="en-US" altLang="zh-CN" sz="2000" dirty="0"/>
              <a:t>map </a:t>
            </a:r>
            <a:r>
              <a:rPr lang="zh-CN" altLang="en-US" sz="2000" dirty="0"/>
              <a:t>结构，便于针对实际负载场景定义和加载专用逻辑。用户使用时也可自由选择或设计</a:t>
            </a:r>
            <a:r>
              <a:rPr lang="en-US" altLang="zh-CN" sz="2000" dirty="0"/>
              <a:t>FUSE</a:t>
            </a:r>
            <a:r>
              <a:rPr lang="zh-CN" altLang="en-US" sz="2000" dirty="0"/>
              <a:t>请求处理方法和负载均衡方法。</a:t>
            </a:r>
            <a:endParaRPr lang="zh-CN" altLang="en-US" sz="2000" b="1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02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CE088-1326-48AB-6DFB-98E93DCAB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62C39-D192-F438-0246-28E0B56ED0C0}"/>
              </a:ext>
            </a:extLst>
          </p:cNvPr>
          <p:cNvSpPr txBox="1"/>
          <p:nvPr/>
        </p:nvSpPr>
        <p:spPr>
          <a:xfrm>
            <a:off x="2636188" y="70157"/>
            <a:ext cx="4727575" cy="65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B3401A4-F78D-789F-D1A6-C371E5C946F7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2246317"/>
              </p:ext>
            </p:extLst>
          </p:nvPr>
        </p:nvGraphicFramePr>
        <p:xfrm>
          <a:off x="2737456" y="665443"/>
          <a:ext cx="9238615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完成情况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1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内核模块扩展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</a:pPr>
                      <a:endParaRPr lang="zh-CN" altLang="en-US" sz="1600" dirty="0"/>
                    </a:p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支持新的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zh-CN" altLang="en-US" sz="1600" dirty="0"/>
                        <a:t>程序类型。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扩展</a:t>
                      </a:r>
                      <a:r>
                        <a:rPr lang="en-US" altLang="zh-CN" sz="1600" dirty="0"/>
                        <a:t>FUSE</a:t>
                      </a:r>
                      <a:r>
                        <a:rPr lang="zh-CN" altLang="en-US" sz="1600" dirty="0"/>
                        <a:t>挂载点支持。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设计并注册文件系统相关 </a:t>
                      </a:r>
                      <a:r>
                        <a:rPr lang="en-US" altLang="zh-CN" sz="1600" dirty="0"/>
                        <a:t>helper </a:t>
                      </a:r>
                      <a:r>
                        <a:rPr lang="zh-CN" altLang="en-US" sz="1600" dirty="0"/>
                        <a:t>函数。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2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FUSE </a:t>
                      </a:r>
                      <a:r>
                        <a:rPr lang="zh-CN" altLang="en-US" sz="1600" b="1" dirty="0"/>
                        <a:t>元数据请求优化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优化 </a:t>
                      </a:r>
                      <a:r>
                        <a:rPr lang="en-US" altLang="zh-CN" sz="1600" dirty="0" err="1"/>
                        <a:t>inode</a:t>
                      </a:r>
                      <a:r>
                        <a:rPr lang="zh-CN" altLang="en-US" sz="1600" dirty="0"/>
                        <a:t>、目录、权限、路径等相关操作。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使用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实现元数据缓存。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实现内核态与用户态高效协调访问。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4. </a:t>
                      </a:r>
                      <a:r>
                        <a:rPr lang="zh-CN" altLang="en-US" sz="1600" dirty="0"/>
                        <a:t>内核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用户态切换次数显著下降。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99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目标3：</a:t>
                      </a:r>
                      <a:r>
                        <a:rPr lang="en-US" altLang="zh-CN" sz="1600" b="1" dirty="0"/>
                        <a:t>FUSE I/O </a:t>
                      </a:r>
                      <a:r>
                        <a:rPr lang="zh-CN" altLang="en-US" sz="1600" b="1" dirty="0"/>
                        <a:t>请求的特殊优化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全部完成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支持直通路径：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直接读取文件内容。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支持缓存路径：将内容存入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map </a:t>
                      </a:r>
                      <a:r>
                        <a:rPr lang="zh-CN" altLang="en-US" sz="1600" dirty="0"/>
                        <a:t>缓存。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设计请求调度策略实现直通与缓存路径选择。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945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目标4：基于内核修改的多核优化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为每个核心构建独立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管道代替请求队列。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实现可扩展的核间通信机制。 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实现多核 </a:t>
                      </a:r>
                      <a:r>
                        <a:rPr lang="en-US" altLang="zh-CN" sz="1600" dirty="0"/>
                        <a:t>CPU </a:t>
                      </a:r>
                      <a:r>
                        <a:rPr lang="zh-CN" altLang="en-US" sz="1600" dirty="0"/>
                        <a:t>环境的适配。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目标5：负载监控与请求均衡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利用 </a:t>
                      </a:r>
                      <a:r>
                        <a:rPr lang="en-US" altLang="zh-CN" sz="1600" dirty="0" err="1"/>
                        <a:t>eBPF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动态分析请求负载。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根据 </a:t>
                      </a:r>
                      <a:r>
                        <a:rPr lang="en-US" altLang="zh-CN" sz="1600" dirty="0" err="1"/>
                        <a:t>ringbuf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状态进行调度策略调整。</a:t>
                      </a:r>
                      <a:br>
                        <a:rPr lang="zh-CN" altLang="en-US" sz="1600" dirty="0"/>
                      </a:br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针对不同的负载情况实现合理的请求分配。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目标</a:t>
                      </a:r>
                      <a:r>
                        <a:rPr lang="en-US" altLang="zh-CN" sz="1600" b="1" dirty="0"/>
                        <a:t>6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en-US" altLang="zh-CN" sz="1600" b="1" dirty="0"/>
                        <a:t>I/O</a:t>
                      </a:r>
                      <a:r>
                        <a:rPr lang="zh-CN" altLang="en-US" sz="1600" b="1" dirty="0"/>
                        <a:t>堆栈层面优化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dirty="0"/>
                    </a:p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全部完成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</a:rPr>
                        <a:t>1.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</a:rPr>
                        <a:t>仿真实现具有内部计算能力的存储设备。</a:t>
                      </a:r>
                      <a:br>
                        <a:rPr lang="zh-CN" altLang="en-US" sz="1600" kern="1200" dirty="0">
                          <a:solidFill>
                            <a:schemeClr val="dk1"/>
                          </a:solidFill>
                        </a:rPr>
                      </a:b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</a:rPr>
                        <a:t>在某些场景下尝试将计算下放给设备。</a:t>
                      </a:r>
                      <a:br>
                        <a:rPr lang="zh-CN" altLang="en-US" sz="1600" kern="1200" dirty="0">
                          <a:solidFill>
                            <a:schemeClr val="dk1"/>
                          </a:solidFill>
                        </a:rPr>
                      </a:b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</a:rPr>
                        <a:t>3.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</a:rPr>
                        <a:t>实现设备端和内核端的智能调度选择。</a:t>
                      </a:r>
                      <a:endParaRPr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970570"/>
                  </a:ext>
                </a:extLst>
              </a:tr>
            </a:tbl>
          </a:graphicData>
        </a:graphic>
      </p:graphicFrame>
      <p:sp>
        <p:nvSpPr>
          <p:cNvPr id="3" name="矩形 11">
            <a:extLst>
              <a:ext uri="{FF2B5EF4-FFF2-40B4-BE49-F238E27FC236}">
                <a16:creationId xmlns:a16="http://schemas.microsoft.com/office/drawing/2014/main" id="{B31C66F5-F533-E22B-73C8-EFDD4C76B1D4}"/>
              </a:ext>
            </a:extLst>
          </p:cNvPr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F3B297F5-0407-ADCB-E7DC-1EB5433A4AB6}"/>
              </a:ext>
            </a:extLst>
          </p:cNvPr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247B7235-6D64-ADC3-A5AE-50A035C89247}"/>
              </a:ext>
            </a:extLst>
          </p:cNvPr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9" name="文本框 10">
            <a:extLst>
              <a:ext uri="{FF2B5EF4-FFF2-40B4-BE49-F238E27FC236}">
                <a16:creationId xmlns:a16="http://schemas.microsoft.com/office/drawing/2014/main" id="{C13EC800-ABE1-0C5F-09BB-B80A93E37A66}"/>
              </a:ext>
            </a:extLst>
          </p:cNvPr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1" name="图形 22" descr="文凭卷筒">
            <a:extLst>
              <a:ext uri="{FF2B5EF4-FFF2-40B4-BE49-F238E27FC236}">
                <a16:creationId xmlns:a16="http://schemas.microsoft.com/office/drawing/2014/main" id="{37AE237D-6300-CDF5-C342-291E19478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2" name="图片 15">
            <a:extLst>
              <a:ext uri="{FF2B5EF4-FFF2-40B4-BE49-F238E27FC236}">
                <a16:creationId xmlns:a16="http://schemas.microsoft.com/office/drawing/2014/main" id="{78013FBB-C07D-389B-CBE8-F3648F2C5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4" name="文本框 29">
            <a:extLst>
              <a:ext uri="{FF2B5EF4-FFF2-40B4-BE49-F238E27FC236}">
                <a16:creationId xmlns:a16="http://schemas.microsoft.com/office/drawing/2014/main" id="{38516906-6142-E83E-6F38-814F708939BD}"/>
              </a:ext>
            </a:extLst>
          </p:cNvPr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575074A-8B01-BD5D-957A-8439C4B5E29E}"/>
              </a:ext>
            </a:extLst>
          </p:cNvPr>
          <p:cNvGrpSpPr/>
          <p:nvPr/>
        </p:nvGrpSpPr>
        <p:grpSpPr>
          <a:xfrm>
            <a:off x="0" y="2175081"/>
            <a:ext cx="2737505" cy="762000"/>
            <a:chOff x="0" y="772160"/>
            <a:chExt cx="2737505" cy="762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EED8764-B34D-4A04-5B19-65BA33DE6A17}"/>
                </a:ext>
              </a:extLst>
            </p:cNvPr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5C949F5D-7E0A-3D62-E9D8-C360E530400C}"/>
                </a:ext>
              </a:extLst>
            </p:cNvPr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8">
            <a:extLst>
              <a:ext uri="{FF2B5EF4-FFF2-40B4-BE49-F238E27FC236}">
                <a16:creationId xmlns:a16="http://schemas.microsoft.com/office/drawing/2014/main" id="{FAE27F62-BE45-477A-1662-EB2D4D655F42}"/>
              </a:ext>
            </a:extLst>
          </p:cNvPr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288789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039110" y="147320"/>
            <a:ext cx="4446905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eFuse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完成情况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62262" y="742403"/>
            <a:ext cx="9247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我们将上述五个目标细化落实，拆解成为如下行动项：</a:t>
            </a:r>
          </a:p>
        </p:txBody>
      </p:sp>
      <p:sp>
        <p:nvSpPr>
          <p:cNvPr id="5" name="矩形 11"/>
          <p:cNvSpPr/>
          <p:nvPr/>
        </p:nvSpPr>
        <p:spPr>
          <a:xfrm>
            <a:off x="0" y="0"/>
            <a:ext cx="2509520" cy="6858000"/>
          </a:xfrm>
          <a:prstGeom prst="rect">
            <a:avLst/>
          </a:prstGeom>
          <a:solidFill>
            <a:srgbClr val="1D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86360" y="1388371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18" name="文本框 9"/>
          <p:cNvSpPr txBox="1"/>
          <p:nvPr/>
        </p:nvSpPr>
        <p:spPr>
          <a:xfrm>
            <a:off x="86360" y="3261533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设计实现</a:t>
            </a:r>
          </a:p>
        </p:txBody>
      </p:sp>
      <p:sp>
        <p:nvSpPr>
          <p:cNvPr id="19" name="文本框 10"/>
          <p:cNvSpPr txBox="1"/>
          <p:nvPr/>
        </p:nvSpPr>
        <p:spPr>
          <a:xfrm>
            <a:off x="86360" y="4198114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测试评估</a:t>
            </a:r>
          </a:p>
        </p:txBody>
      </p:sp>
      <p:pic>
        <p:nvPicPr>
          <p:cNvPr id="21" name="图形 22" descr="文凭卷筒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5943600"/>
            <a:ext cx="914400" cy="914400"/>
          </a:xfrm>
          <a:prstGeom prst="rect">
            <a:avLst/>
          </a:prstGeom>
        </p:spPr>
      </p:pic>
      <p:pic>
        <p:nvPicPr>
          <p:cNvPr id="22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311328"/>
            <a:ext cx="2256183" cy="414149"/>
          </a:xfrm>
          <a:prstGeom prst="rect">
            <a:avLst/>
          </a:prstGeom>
        </p:spPr>
      </p:pic>
      <p:sp>
        <p:nvSpPr>
          <p:cNvPr id="24" name="文本框 29"/>
          <p:cNvSpPr txBox="1"/>
          <p:nvPr/>
        </p:nvSpPr>
        <p:spPr>
          <a:xfrm>
            <a:off x="46051" y="513469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9"/>
          <p:cNvGrpSpPr/>
          <p:nvPr/>
        </p:nvGrpSpPr>
        <p:grpSpPr>
          <a:xfrm>
            <a:off x="0" y="2175081"/>
            <a:ext cx="2737505" cy="762000"/>
            <a:chOff x="0" y="772160"/>
            <a:chExt cx="2737505" cy="762000"/>
          </a:xfrm>
        </p:grpSpPr>
        <p:sp>
          <p:nvSpPr>
            <p:cNvPr id="1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文本框 8"/>
          <p:cNvSpPr txBox="1"/>
          <p:nvPr/>
        </p:nvSpPr>
        <p:spPr>
          <a:xfrm>
            <a:off x="86360" y="2325587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项目目标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A70AB85-27D7-37D3-F833-FF15CA33A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262" y="786296"/>
            <a:ext cx="6130204" cy="587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：进行背景知识调研，了解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的核心性能瓶颈。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：搭建开发环境。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内核驱动扩展、加载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程序、设置挂载点入口。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：实现并注册内核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eBPF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helper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辅助函数。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：实现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元数据请求绕过路径和回退机制。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：在用户态和内核中协调访问。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：实现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 I/O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请求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map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缓存绕过路径。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：实现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 I/O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请求直通绕过路径。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：实现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 I/O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请求中的自适应调度算法。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请求绕过机制的安全性评估和处理。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：为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内核设计更为合理的请求队列数据结构。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：实现对请求队列的负载监控和请求均衡。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：仿真实现具有内部计算能力的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CSD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存储设备。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：在系统内核中为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FUSE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请求添加设备路径，实现计算下移。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：在系统内核中为传统路径和新增的设备路径实现调度算法。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：模拟常见的负载场景，在虚拟机中进行性能评估。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行动项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17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：在物理机中进行负载测试，得到真实性能结果。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hlZTIzZDUxMzUwZTI0N2ZhYWE4NzUxNjY0MzMwM2YifQ=="/>
  <p:tag name="KSO_WPP_MARK_KEY" val="bd3d8551-33e6-4bf4-a0d1-4727210b11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2bc6d66-0b06-4fc4-ac28-fdc5e6e7d47f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3284</Words>
  <Application>Microsoft Office PowerPoint</Application>
  <PresentationFormat>宽屏</PresentationFormat>
  <Paragraphs>454</Paragraphs>
  <Slides>27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等线</vt:lpstr>
      <vt:lpstr>等线 Light</vt:lpstr>
      <vt:lpstr>SimSun</vt:lpstr>
      <vt:lpstr>Microsoft YaHei</vt:lpstr>
      <vt:lpstr>Microsoft YaHei</vt:lpstr>
      <vt:lpstr>Arial</vt:lpstr>
      <vt:lpstr>Calibri</vt:lpstr>
      <vt:lpstr>Wingdings</vt:lpstr>
      <vt:lpstr>Office 主题​​</vt:lpstr>
      <vt:lpstr>eFuse</vt:lpstr>
      <vt:lpstr>eFuse项目简介</vt:lpstr>
      <vt:lpstr>答辩大纲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Wade Wilson</dc:creator>
  <cp:lastModifiedBy>Keyi Feng</cp:lastModifiedBy>
  <cp:revision>4114</cp:revision>
  <dcterms:created xsi:type="dcterms:W3CDTF">2024-08-19T03:19:42Z</dcterms:created>
  <dcterms:modified xsi:type="dcterms:W3CDTF">2025-08-17T15:17:06Z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9790AB6DCA9E4338B60B78C1250726FB</vt:lpwstr>
  </property>
  <property fmtid="{D5CDD505-2E9C-101B-9397-08002B2CF9AE}" pid="3" name="KSOProductBuildVer">
    <vt:lpwstr>1033-11.1.0.11720</vt:lpwstr>
  </property>
</Properties>
</file>